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notesMasterIdLst>
    <p:notesMasterId r:id="rId33"/>
  </p:notesMasterIdLst>
  <p:handoutMasterIdLst>
    <p:handoutMasterId r:id="rId34"/>
  </p:handoutMasterIdLst>
  <p:sldIdLst>
    <p:sldId id="344" r:id="rId2"/>
    <p:sldId id="306" r:id="rId3"/>
    <p:sldId id="314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45" r:id="rId21"/>
    <p:sldId id="335" r:id="rId22"/>
    <p:sldId id="336" r:id="rId23"/>
    <p:sldId id="337" r:id="rId24"/>
    <p:sldId id="339" r:id="rId25"/>
    <p:sldId id="340" r:id="rId26"/>
    <p:sldId id="341" r:id="rId27"/>
    <p:sldId id="342" r:id="rId28"/>
    <p:sldId id="346" r:id="rId29"/>
    <p:sldId id="343" r:id="rId30"/>
    <p:sldId id="338" r:id="rId31"/>
    <p:sldId id="305" r:id="rId32"/>
  </p:sldIdLst>
  <p:sldSz cx="9144000" cy="5143500" type="screen16x9"/>
  <p:notesSz cx="6858000" cy="9144000"/>
  <p:defaultTextStyle>
    <a:defPPr>
      <a:defRPr lang="en-US"/>
    </a:defPPr>
    <a:lvl1pPr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56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28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00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72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" userDrawn="1">
          <p15:clr>
            <a:srgbClr val="A4A3A4"/>
          </p15:clr>
        </p15:guide>
        <p15:guide id="4" pos="553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7" pos="226" userDrawn="1">
          <p15:clr>
            <a:srgbClr val="A4A3A4"/>
          </p15:clr>
        </p15:guide>
        <p15:guide id="8" userDrawn="1">
          <p15:clr>
            <a:srgbClr val="000000"/>
          </p15:clr>
        </p15:guide>
        <p15:guide id="9" orient="horz" userDrawn="1">
          <p15:clr>
            <a:srgbClr val="000000"/>
          </p15:clr>
        </p15:guide>
        <p15:guide id="10" orient="horz" pos="3240" userDrawn="1">
          <p15:clr>
            <a:srgbClr val="000000"/>
          </p15:clr>
        </p15:guide>
        <p15:guide id="11" pos="5760" userDrawn="1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9D93"/>
    <a:srgbClr val="4FAFA8"/>
    <a:srgbClr val="C6D9F1"/>
    <a:srgbClr val="DBEEF4"/>
    <a:srgbClr val="157D64"/>
    <a:srgbClr val="213F5E"/>
    <a:srgbClr val="EBECED"/>
    <a:srgbClr val="F6F7F8"/>
    <a:srgbClr val="4BB7C4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1" autoAdjust="0"/>
    <p:restoredTop sz="93559" autoAdjust="0"/>
  </p:normalViewPr>
  <p:slideViewPr>
    <p:cSldViewPr snapToGrid="0" snapToObjects="1">
      <p:cViewPr varScale="1">
        <p:scale>
          <a:sx n="101" d="100"/>
          <a:sy n="101" d="100"/>
        </p:scale>
        <p:origin x="102" y="630"/>
      </p:cViewPr>
      <p:guideLst>
        <p:guide orient="horz" pos="259"/>
        <p:guide pos="5534"/>
        <p:guide orient="horz" pos="2867"/>
        <p:guide pos="226"/>
        <p:guide/>
        <p:guide orient="horz"/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58" d="100"/>
          <a:sy n="58" d="100"/>
        </p:scale>
        <p:origin x="280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EC703A-45DD-4E32-8969-E371DF6B5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1938F39-B707-40F8-A1EF-BEA5C1BB490C}">
      <dgm:prSet phldrT="[Texto]" custT="1"/>
      <dgm:spPr>
        <a:solidFill>
          <a:schemeClr val="bg1">
            <a:lumMod val="95000"/>
          </a:schemeClr>
        </a:solidFill>
        <a:ln w="3175"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pt-BR" sz="1400" b="0" i="0" dirty="0">
              <a:solidFill>
                <a:schemeClr val="tx1">
                  <a:lumMod val="65000"/>
                  <a:lumOff val="35000"/>
                </a:schemeClr>
              </a:solidFill>
            </a:rPr>
            <a:t>Identificar as características de um datacenter;</a:t>
          </a:r>
        </a:p>
      </dgm:t>
    </dgm:pt>
    <dgm:pt modelId="{9650D5A9-D641-4C8A-A38D-6F41A6D10977}" type="parTrans" cxnId="{C5C2D972-A164-497A-BC23-D9E57CB843C9}">
      <dgm:prSet/>
      <dgm:spPr/>
      <dgm:t>
        <a:bodyPr/>
        <a:lstStyle/>
        <a:p>
          <a:endParaRPr lang="pt-BR" sz="140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97F9D200-0971-4830-986E-E7B45CD08CF8}" type="sibTrans" cxnId="{C5C2D972-A164-497A-BC23-D9E57CB843C9}">
      <dgm:prSet/>
      <dgm:spPr/>
      <dgm:t>
        <a:bodyPr/>
        <a:lstStyle/>
        <a:p>
          <a:endParaRPr lang="pt-BR" sz="140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A4D76EF0-5E4B-4465-9606-E141A70CC506}">
      <dgm:prSet custT="1"/>
      <dgm:spPr>
        <a:solidFill>
          <a:schemeClr val="bg1">
            <a:lumMod val="95000"/>
          </a:schemeClr>
        </a:solidFill>
        <a:ln w="3175"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pt-BR" sz="1400" b="0" dirty="0">
              <a:solidFill>
                <a:schemeClr val="tx1">
                  <a:lumMod val="65000"/>
                  <a:lumOff val="35000"/>
                </a:schemeClr>
              </a:solidFill>
            </a:rPr>
            <a:t>Analisar a utilização de infraestrutura de TI.</a:t>
          </a:r>
          <a:endParaRPr lang="pt-BR" altLang="pt-BR" sz="1400" b="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D6F79FFE-8B47-407F-B339-04EE6A1CDBEC}" type="parTrans" cxnId="{B4B15CF0-DF57-42A4-8F1B-B9FD16160A78}">
      <dgm:prSet/>
      <dgm:spPr/>
      <dgm:t>
        <a:bodyPr/>
        <a:lstStyle/>
        <a:p>
          <a:endParaRPr lang="pt-BR" sz="140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C05C91E0-2207-4EF0-A77D-A5E46F99E9B4}" type="sibTrans" cxnId="{B4B15CF0-DF57-42A4-8F1B-B9FD16160A78}">
      <dgm:prSet/>
      <dgm:spPr/>
      <dgm:t>
        <a:bodyPr/>
        <a:lstStyle/>
        <a:p>
          <a:endParaRPr lang="pt-BR" sz="140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26ACA677-B687-4104-BA10-A16CA72876CE}" type="pres">
      <dgm:prSet presAssocID="{68EC703A-45DD-4E32-8969-E371DF6B530E}" presName="linear" presStyleCnt="0">
        <dgm:presLayoutVars>
          <dgm:animLvl val="lvl"/>
          <dgm:resizeHandles val="exact"/>
        </dgm:presLayoutVars>
      </dgm:prSet>
      <dgm:spPr/>
    </dgm:pt>
    <dgm:pt modelId="{95CBA580-B471-4069-AD9E-7A5C629A3488}" type="pres">
      <dgm:prSet presAssocID="{41938F39-B707-40F8-A1EF-BEA5C1BB490C}" presName="parentText" presStyleLbl="node1" presStyleIdx="0" presStyleCnt="2" custScaleY="62093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6F8CF442-7A6D-4EE5-BE6D-F53FA4F81BAB}" type="pres">
      <dgm:prSet presAssocID="{97F9D200-0971-4830-986E-E7B45CD08CF8}" presName="spacer" presStyleCnt="0"/>
      <dgm:spPr/>
    </dgm:pt>
    <dgm:pt modelId="{8AB01E03-0B19-4E2E-B88F-0FDDF6E47F6F}" type="pres">
      <dgm:prSet presAssocID="{A4D76EF0-5E4B-4465-9606-E141A70CC506}" presName="parentText" presStyleLbl="node1" presStyleIdx="1" presStyleCnt="2" custScaleY="62093">
        <dgm:presLayoutVars>
          <dgm:chMax val="0"/>
          <dgm:bulletEnabled val="1"/>
        </dgm:presLayoutVars>
      </dgm:prSet>
      <dgm:spPr>
        <a:prstGeom prst="rect">
          <a:avLst/>
        </a:prstGeom>
      </dgm:spPr>
    </dgm:pt>
  </dgm:ptLst>
  <dgm:cxnLst>
    <dgm:cxn modelId="{C5C2D972-A164-497A-BC23-D9E57CB843C9}" srcId="{68EC703A-45DD-4E32-8969-E371DF6B530E}" destId="{41938F39-B707-40F8-A1EF-BEA5C1BB490C}" srcOrd="0" destOrd="0" parTransId="{9650D5A9-D641-4C8A-A38D-6F41A6D10977}" sibTransId="{97F9D200-0971-4830-986E-E7B45CD08CF8}"/>
    <dgm:cxn modelId="{D5AE2587-4DEF-4FCA-982E-B686DF529EAA}" type="presOf" srcId="{A4D76EF0-5E4B-4465-9606-E141A70CC506}" destId="{8AB01E03-0B19-4E2E-B88F-0FDDF6E47F6F}" srcOrd="0" destOrd="0" presId="urn:microsoft.com/office/officeart/2005/8/layout/vList2"/>
    <dgm:cxn modelId="{634F27B6-F874-40EF-9D73-A93C835B0F8D}" type="presOf" srcId="{68EC703A-45DD-4E32-8969-E371DF6B530E}" destId="{26ACA677-B687-4104-BA10-A16CA72876CE}" srcOrd="0" destOrd="0" presId="urn:microsoft.com/office/officeart/2005/8/layout/vList2"/>
    <dgm:cxn modelId="{84F130E9-6D90-47A8-9174-E912B45FD663}" type="presOf" srcId="{41938F39-B707-40F8-A1EF-BEA5C1BB490C}" destId="{95CBA580-B471-4069-AD9E-7A5C629A3488}" srcOrd="0" destOrd="0" presId="urn:microsoft.com/office/officeart/2005/8/layout/vList2"/>
    <dgm:cxn modelId="{B4B15CF0-DF57-42A4-8F1B-B9FD16160A78}" srcId="{68EC703A-45DD-4E32-8969-E371DF6B530E}" destId="{A4D76EF0-5E4B-4465-9606-E141A70CC506}" srcOrd="1" destOrd="0" parTransId="{D6F79FFE-8B47-407F-B339-04EE6A1CDBEC}" sibTransId="{C05C91E0-2207-4EF0-A77D-A5E46F99E9B4}"/>
    <dgm:cxn modelId="{EFA8EAD9-A7B4-46CA-807E-7F5BBE355756}" type="presParOf" srcId="{26ACA677-B687-4104-BA10-A16CA72876CE}" destId="{95CBA580-B471-4069-AD9E-7A5C629A3488}" srcOrd="0" destOrd="0" presId="urn:microsoft.com/office/officeart/2005/8/layout/vList2"/>
    <dgm:cxn modelId="{98D27396-ABB7-4442-A12C-D373A22B827D}" type="presParOf" srcId="{26ACA677-B687-4104-BA10-A16CA72876CE}" destId="{6F8CF442-7A6D-4EE5-BE6D-F53FA4F81BAB}" srcOrd="1" destOrd="0" presId="urn:microsoft.com/office/officeart/2005/8/layout/vList2"/>
    <dgm:cxn modelId="{B332620C-4282-4121-A281-7090BEB67039}" type="presParOf" srcId="{26ACA677-B687-4104-BA10-A16CA72876CE}" destId="{8AB01E03-0B19-4E2E-B88F-0FDDF6E47F6F}" srcOrd="2" destOrd="0" presId="urn:microsoft.com/office/officeart/2005/8/layout/vList2"/>
  </dgm:cxnLst>
  <dgm:bg/>
  <dgm:whole>
    <a:ln w="3175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BA580-B471-4069-AD9E-7A5C629A3488}">
      <dsp:nvSpPr>
        <dsp:cNvPr id="0" name=""/>
        <dsp:cNvSpPr/>
      </dsp:nvSpPr>
      <dsp:spPr>
        <a:xfrm>
          <a:off x="0" y="5483"/>
          <a:ext cx="3904604" cy="511447"/>
        </a:xfrm>
        <a:prstGeom prst="rect">
          <a:avLst/>
        </a:prstGeom>
        <a:solidFill>
          <a:schemeClr val="bg1">
            <a:lumMod val="95000"/>
          </a:schemeClr>
        </a:solidFill>
        <a:ln w="3175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dirty="0">
              <a:solidFill>
                <a:schemeClr val="tx1">
                  <a:lumMod val="65000"/>
                  <a:lumOff val="35000"/>
                </a:schemeClr>
              </a:solidFill>
            </a:rPr>
            <a:t>Identificar as características de um datacenter;</a:t>
          </a:r>
        </a:p>
      </dsp:txBody>
      <dsp:txXfrm>
        <a:off x="0" y="5483"/>
        <a:ext cx="3904604" cy="511447"/>
      </dsp:txXfrm>
    </dsp:sp>
    <dsp:sp modelId="{8AB01E03-0B19-4E2E-B88F-0FDDF6E47F6F}">
      <dsp:nvSpPr>
        <dsp:cNvPr id="0" name=""/>
        <dsp:cNvSpPr/>
      </dsp:nvSpPr>
      <dsp:spPr>
        <a:xfrm>
          <a:off x="0" y="643651"/>
          <a:ext cx="3904604" cy="511447"/>
        </a:xfrm>
        <a:prstGeom prst="rect">
          <a:avLst/>
        </a:prstGeom>
        <a:solidFill>
          <a:schemeClr val="bg1">
            <a:lumMod val="95000"/>
          </a:schemeClr>
        </a:solidFill>
        <a:ln w="3175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Analisar a utilização de infraestrutura de TI.</a:t>
          </a:r>
          <a:endParaRPr lang="pt-BR" altLang="pt-BR" sz="1400" b="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0" y="643651"/>
        <a:ext cx="3904604" cy="5114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B43C5-6F52-AD40-A97F-6E8DC5AF1C1A}" type="datetimeFigureOut">
              <a:rPr lang="en-US" smtClean="0"/>
              <a:pPr/>
              <a:t>2/28/2019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A60AB-6121-1D4C-9565-E7EB4E0D1A5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98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56977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F3EF2BD-F832-4131-93A4-A20917D2CFF3}" type="datetimeFigureOut">
              <a:rPr lang="en-US"/>
              <a:pPr>
                <a:defRPr/>
              </a:pPr>
              <a:t>2/28/2019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noProof="0"/>
              <a:t>Click to edit Master text styles</a:t>
            </a:r>
          </a:p>
          <a:p>
            <a:pPr lvl="1"/>
            <a:r>
              <a:rPr lang="x-none" noProof="0"/>
              <a:t>Second level</a:t>
            </a:r>
          </a:p>
          <a:p>
            <a:pPr lvl="2"/>
            <a:r>
              <a:rPr lang="x-none" noProof="0"/>
              <a:t>Third level</a:t>
            </a:r>
          </a:p>
          <a:p>
            <a:pPr lvl="3"/>
            <a:r>
              <a:rPr lang="x-none" noProof="0"/>
              <a:t>Fourth level</a:t>
            </a:r>
          </a:p>
          <a:p>
            <a:pPr lvl="4"/>
            <a:r>
              <a:rPr lang="x-none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56977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7747FA5-7DBF-4787-98CD-3C5843D2809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56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28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00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72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4896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876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856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835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 userDrawn="1"/>
        </p:nvSpPr>
        <p:spPr>
          <a:xfrm>
            <a:off x="297366" y="4873833"/>
            <a:ext cx="3476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189" indent="-457189">
              <a:defRPr/>
            </a:pPr>
            <a:r>
              <a:rPr lang="pt-BR" sz="1200" b="1" dirty="0">
                <a:solidFill>
                  <a:srgbClr val="219D93"/>
                </a:solidFill>
              </a:rPr>
              <a:t>AULA 3: DATACENTER – Prof. André Braga – 2018- 2 </a:t>
            </a:r>
          </a:p>
        </p:txBody>
      </p:sp>
      <p:sp>
        <p:nvSpPr>
          <p:cNvPr id="6" name="CaixaDeTexto 5"/>
          <p:cNvSpPr txBox="1"/>
          <p:nvPr userDrawn="1"/>
        </p:nvSpPr>
        <p:spPr>
          <a:xfrm>
            <a:off x="375047" y="340208"/>
            <a:ext cx="2007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i="0" dirty="0">
                <a:solidFill>
                  <a:srgbClr val="219D93"/>
                </a:solidFill>
              </a:rPr>
              <a:t>Gestão de Infraestrutura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 userDrawn="1"/>
        </p:nvSpPr>
        <p:spPr>
          <a:xfrm>
            <a:off x="297366" y="4873833"/>
            <a:ext cx="1826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rgbClr val="219D93"/>
                </a:solidFill>
              </a:rPr>
              <a:t>AULA 01: NOME DA AULA</a:t>
            </a:r>
          </a:p>
        </p:txBody>
      </p:sp>
      <p:sp>
        <p:nvSpPr>
          <p:cNvPr id="8" name="CaixaDeTexto 7"/>
          <p:cNvSpPr txBox="1"/>
          <p:nvPr userDrawn="1"/>
        </p:nvSpPr>
        <p:spPr>
          <a:xfrm>
            <a:off x="375047" y="340208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219D93"/>
                </a:solidFill>
              </a:rPr>
              <a:t>Disciplina</a:t>
            </a:r>
          </a:p>
        </p:txBody>
      </p:sp>
    </p:spTree>
    <p:extLst>
      <p:ext uri="{BB962C8B-B14F-4D97-AF65-F5344CB8AC3E}">
        <p14:creationId xmlns:p14="http://schemas.microsoft.com/office/powerpoint/2010/main" val="78498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lb2000/CURSOS" TargetMode="External"/><Relationship Id="rId2" Type="http://schemas.openxmlformats.org/officeDocument/2006/relationships/hyperlink" Target="mailto:andre.luiz.braga2000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uptimeinstitute.org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CiwEkl7C-8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x7g02JmDca8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324195" y="532997"/>
            <a:ext cx="7714211" cy="1790700"/>
          </a:xfrm>
        </p:spPr>
        <p:txBody>
          <a:bodyPr>
            <a:normAutofit/>
          </a:bodyPr>
          <a:lstStyle/>
          <a:p>
            <a:r>
              <a:rPr lang="en-US" dirty="0" err="1"/>
              <a:t>Gestão</a:t>
            </a:r>
            <a:r>
              <a:rPr lang="en-US" dirty="0"/>
              <a:t> de </a:t>
            </a:r>
            <a:r>
              <a:rPr lang="en-US" dirty="0" err="1"/>
              <a:t>Infraestrutura</a:t>
            </a:r>
            <a:r>
              <a:rPr lang="en-US" dirty="0"/>
              <a:t> de TI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105594" y="1377376"/>
            <a:ext cx="7211293" cy="1707227"/>
          </a:xfrm>
        </p:spPr>
        <p:txBody>
          <a:bodyPr>
            <a:normAutofit fontScale="47500" lnSpcReduction="20000"/>
          </a:bodyPr>
          <a:lstStyle/>
          <a:p>
            <a:r>
              <a:rPr lang="en-US" sz="5000" dirty="0"/>
              <a:t>Prof. André Luiz Braga</a:t>
            </a:r>
          </a:p>
          <a:p>
            <a:r>
              <a:rPr lang="en-US" sz="5000" dirty="0" err="1"/>
              <a:t>M.Sc</a:t>
            </a:r>
            <a:r>
              <a:rPr lang="en-US" sz="5000" dirty="0"/>
              <a:t> - COPPE/UFRJ</a:t>
            </a:r>
          </a:p>
          <a:p>
            <a:r>
              <a:rPr lang="en-US" sz="5000" dirty="0" err="1"/>
              <a:t>D.Sc</a:t>
            </a:r>
            <a:r>
              <a:rPr lang="en-US" sz="5000" dirty="0"/>
              <a:t> – IBM Silicon Valley Lab / COPPE / UFRJ</a:t>
            </a:r>
          </a:p>
          <a:p>
            <a:r>
              <a:rPr lang="en-US" sz="5000" dirty="0"/>
              <a:t>IBM Certified Sr. IT Architect / Open Group</a:t>
            </a:r>
          </a:p>
          <a:p>
            <a:endParaRPr lang="en-US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7B8BA2-04CC-44BA-B617-276873BF2870}"/>
              </a:ext>
            </a:extLst>
          </p:cNvPr>
          <p:cNvSpPr/>
          <p:nvPr/>
        </p:nvSpPr>
        <p:spPr>
          <a:xfrm>
            <a:off x="252895" y="3100542"/>
            <a:ext cx="8736122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Email: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andre.luiz.braga2000@gmail.com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Eviar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um email com o assunto: “CCT0347-&lt;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Turma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&gt;” para ser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incluído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lista de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distribuição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Material do curso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disponível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>
                <a:sym typeface="Wingdings" panose="05000000000000000000" pitchFamily="2" charset="2"/>
                <a:hlinkClick r:id="rId3"/>
              </a:rPr>
              <a:t>https://github.com/andrelb2000/CURSOS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21688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0"/>
          <p:cNvSpPr/>
          <p:nvPr/>
        </p:nvSpPr>
        <p:spPr>
          <a:xfrm rot="275902">
            <a:off x="7957245" y="125190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626015" y="1125409"/>
            <a:ext cx="7675751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7" name="Grupo 7"/>
          <p:cNvGrpSpPr/>
          <p:nvPr/>
        </p:nvGrpSpPr>
        <p:grpSpPr>
          <a:xfrm>
            <a:off x="5793695" y="1384909"/>
            <a:ext cx="2786055" cy="2851956"/>
            <a:chOff x="8959367" y="2243285"/>
            <a:chExt cx="2952014" cy="2729264"/>
          </a:xfrm>
        </p:grpSpPr>
        <p:sp>
          <p:nvSpPr>
            <p:cNvPr id="28" name="Retângulo 2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0" name="CaixaDeTexto 29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31" name="Retângulo de cantos arredondados 5"/>
          <p:cNvSpPr/>
          <p:nvPr/>
        </p:nvSpPr>
        <p:spPr>
          <a:xfrm flipV="1">
            <a:off x="635277" y="4468560"/>
            <a:ext cx="7675751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924148" y="1538809"/>
            <a:ext cx="4767066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O que é um </a:t>
            </a:r>
            <a:r>
              <a:rPr lang="pt-BR" sz="1400" b="1" i="1" dirty="0">
                <a:solidFill>
                  <a:srgbClr val="219D93"/>
                </a:solidFill>
              </a:rPr>
              <a:t>datacenter</a:t>
            </a:r>
            <a:r>
              <a:rPr lang="pt-BR" sz="1400" b="1" dirty="0">
                <a:solidFill>
                  <a:srgbClr val="219D93"/>
                </a:solidFill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Principais serviços de TI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(VERAS, 2015)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 startAt="4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Armazenamento: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Está relacionado diretamente com o armazenamento de dados em unidades de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storage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798513" lvl="1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Redes de armazenamento e dispositivos de conexão ao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storage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são partes importantes da arquitetura;</a:t>
            </a:r>
          </a:p>
          <a:p>
            <a:pPr marL="798513" lvl="1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Os níveis de serviço para disponibilidade e segurança dependem deste serviço.</a:t>
            </a: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441" y="1514492"/>
            <a:ext cx="2528827" cy="262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7183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0"/>
          <p:cNvSpPr/>
          <p:nvPr/>
        </p:nvSpPr>
        <p:spPr>
          <a:xfrm rot="275902">
            <a:off x="7957245" y="125190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626015" y="1125409"/>
            <a:ext cx="7675751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7" name="Grupo 7"/>
          <p:cNvGrpSpPr/>
          <p:nvPr/>
        </p:nvGrpSpPr>
        <p:grpSpPr>
          <a:xfrm>
            <a:off x="5793695" y="1384909"/>
            <a:ext cx="2786055" cy="2851956"/>
            <a:chOff x="8959367" y="2243285"/>
            <a:chExt cx="2952014" cy="2729264"/>
          </a:xfrm>
        </p:grpSpPr>
        <p:sp>
          <p:nvSpPr>
            <p:cNvPr id="28" name="Retângulo 2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0" name="CaixaDeTexto 29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31" name="Retângulo de cantos arredondados 5"/>
          <p:cNvSpPr/>
          <p:nvPr/>
        </p:nvSpPr>
        <p:spPr>
          <a:xfrm flipV="1">
            <a:off x="635277" y="4468560"/>
            <a:ext cx="7675751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924148" y="1787529"/>
            <a:ext cx="4767066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O que é um </a:t>
            </a:r>
            <a:r>
              <a:rPr lang="pt-BR" sz="1400" b="1" i="1" dirty="0">
                <a:solidFill>
                  <a:srgbClr val="219D93"/>
                </a:solidFill>
              </a:rPr>
              <a:t>datacenter</a:t>
            </a:r>
            <a:r>
              <a:rPr lang="pt-BR" sz="1400" b="1" dirty="0">
                <a:solidFill>
                  <a:srgbClr val="219D93"/>
                </a:solidFill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Principais serviços de TI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(VERAS, 2015)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 startAt="5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Serviços de virtualização: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permitem aos servidores físicos executarem diversas aplicações em sistemas operacionais distintos, otimizando a utilização dos recursos de processamento e de memória.</a:t>
            </a: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441" y="1514492"/>
            <a:ext cx="2528827" cy="262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7254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10"/>
          <p:cNvSpPr/>
          <p:nvPr/>
        </p:nvSpPr>
        <p:spPr>
          <a:xfrm rot="275902">
            <a:off x="7957245" y="125190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626015" y="1125409"/>
            <a:ext cx="7675751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4" name="Grupo 7"/>
          <p:cNvGrpSpPr/>
          <p:nvPr/>
        </p:nvGrpSpPr>
        <p:grpSpPr>
          <a:xfrm>
            <a:off x="5793695" y="1384909"/>
            <a:ext cx="2786055" cy="2851956"/>
            <a:chOff x="8959367" y="2243285"/>
            <a:chExt cx="2952014" cy="2729264"/>
          </a:xfrm>
        </p:grpSpPr>
        <p:sp>
          <p:nvSpPr>
            <p:cNvPr id="26" name="Retângulo 25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8" name="CaixaDeTexto 27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29" name="Retângulo de cantos arredondados 5"/>
          <p:cNvSpPr/>
          <p:nvPr/>
        </p:nvSpPr>
        <p:spPr>
          <a:xfrm flipV="1">
            <a:off x="635277" y="4468560"/>
            <a:ext cx="7675751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/>
          <p:cNvSpPr txBox="1"/>
          <p:nvPr/>
        </p:nvSpPr>
        <p:spPr>
          <a:xfrm>
            <a:off x="924148" y="1274771"/>
            <a:ext cx="4694045" cy="310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O que é um </a:t>
            </a:r>
            <a:r>
              <a:rPr lang="pt-BR" sz="1400" b="1" i="1" dirty="0">
                <a:solidFill>
                  <a:srgbClr val="219D93"/>
                </a:solidFill>
              </a:rPr>
              <a:t>datacenter</a:t>
            </a:r>
            <a:r>
              <a:rPr lang="pt-BR" sz="1400" b="1" dirty="0">
                <a:solidFill>
                  <a:srgbClr val="219D93"/>
                </a:solidFill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Principais serviços de TI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(VERAS, 2015)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6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Aplicação: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serviços que envolvem principalmente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load-balancing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secure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socket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layer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(SSL)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offloading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caching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798513" lvl="1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Load-balancing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Balanceamento de carga.</a:t>
            </a:r>
          </a:p>
          <a:p>
            <a:pPr marL="798513" lvl="1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Secure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socket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layer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(SSL)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offloading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Retira o processamento da encriptação e decriptação SSL do servidor da web e o leva a um dispositivo à parte feito especialmente para a tarefa.</a:t>
            </a:r>
          </a:p>
          <a:p>
            <a:pPr marL="798513" lvl="1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Caching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de armazenamento de dados para acesso futuro.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441" y="1514492"/>
            <a:ext cx="2528827" cy="262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505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0"/>
          <p:cNvSpPr/>
          <p:nvPr/>
        </p:nvSpPr>
        <p:spPr>
          <a:xfrm rot="275902">
            <a:off x="7957245" y="125190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626015" y="1125409"/>
            <a:ext cx="7675751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9" name="Grupo 7"/>
          <p:cNvGrpSpPr/>
          <p:nvPr/>
        </p:nvGrpSpPr>
        <p:grpSpPr>
          <a:xfrm>
            <a:off x="5793695" y="1384909"/>
            <a:ext cx="2786055" cy="2851956"/>
            <a:chOff x="8959367" y="2243285"/>
            <a:chExt cx="2952014" cy="2729264"/>
          </a:xfrm>
        </p:grpSpPr>
        <p:sp>
          <p:nvSpPr>
            <p:cNvPr id="20" name="Retângulo 19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2" name="CaixaDeTexto 21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23" name="Retângulo de cantos arredondados 5"/>
          <p:cNvSpPr/>
          <p:nvPr/>
        </p:nvSpPr>
        <p:spPr>
          <a:xfrm flipV="1">
            <a:off x="635277" y="4468560"/>
            <a:ext cx="7675751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867879" y="1218499"/>
            <a:ext cx="4694045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O que é um </a:t>
            </a:r>
            <a:r>
              <a:rPr lang="pt-BR" sz="1400" b="1" i="1" dirty="0">
                <a:solidFill>
                  <a:srgbClr val="219D93"/>
                </a:solidFill>
              </a:rPr>
              <a:t>datacenter</a:t>
            </a:r>
            <a:r>
              <a:rPr lang="pt-BR" sz="1400" b="1" dirty="0">
                <a:solidFill>
                  <a:srgbClr val="219D93"/>
                </a:solidFill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Principais serviços de TI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(VERAS, 2015)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7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alta disponibilidade (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Availability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HA) e recuperação de desastres (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Disaster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Recovery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DR):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Serviços para obtenção de alta disponibilidade e recuperação de desastres, incluindo a extensão da SAN (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Storage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Area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Network)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seleção do site de contingência e interconectividade.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Tratam também de políticas, softwares e dispositivos de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restore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replicação.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441" y="1514492"/>
            <a:ext cx="2528827" cy="262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5016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0"/>
          <p:cNvSpPr/>
          <p:nvPr/>
        </p:nvSpPr>
        <p:spPr>
          <a:xfrm rot="275902">
            <a:off x="7957245" y="125190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436099" y="970671"/>
            <a:ext cx="7865668" cy="34978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8" name="Grupo 7"/>
          <p:cNvGrpSpPr/>
          <p:nvPr/>
        </p:nvGrpSpPr>
        <p:grpSpPr>
          <a:xfrm>
            <a:off x="5793695" y="1384909"/>
            <a:ext cx="2786055" cy="2851956"/>
            <a:chOff x="8959367" y="2243285"/>
            <a:chExt cx="2952014" cy="2729264"/>
          </a:xfrm>
        </p:grpSpPr>
        <p:sp>
          <p:nvSpPr>
            <p:cNvPr id="19" name="Retângulo 18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1" name="CaixaDeTexto 20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22" name="Retângulo de cantos arredondados 5"/>
          <p:cNvSpPr/>
          <p:nvPr/>
        </p:nvSpPr>
        <p:spPr>
          <a:xfrm flipV="1">
            <a:off x="445361" y="4468559"/>
            <a:ext cx="786566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614470" y="1074892"/>
            <a:ext cx="505598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O que é um </a:t>
            </a:r>
            <a:r>
              <a:rPr lang="pt-BR" sz="1400" b="1" i="1" dirty="0">
                <a:solidFill>
                  <a:srgbClr val="219D93"/>
                </a:solidFill>
              </a:rPr>
              <a:t>datacenter</a:t>
            </a:r>
            <a:r>
              <a:rPr lang="pt-BR" sz="1400" b="1" dirty="0">
                <a:solidFill>
                  <a:srgbClr val="219D93"/>
                </a:solidFill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Principais serviços de TI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(VERAS, 2015)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8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Monitoramento, gerenciamento e automação: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Cobre toda a área de monitoramento, incluindo o NOC (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Networking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Operation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), desde o hardware até os aspectos de automação de correções (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patches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de sistema operacional.</a:t>
            </a:r>
          </a:p>
          <a:p>
            <a:pPr marL="798513" lvl="1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 possibilitar operação assistida 24 x 7, podendo ser executada também remotamente;</a:t>
            </a:r>
          </a:p>
          <a:p>
            <a:pPr marL="798513" lvl="1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planejamento e o controle da produção devem garantir a execução dos processos de TI como paradas programadas, execução de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jobs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de rotinas periódicas.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441" y="1514492"/>
            <a:ext cx="2528827" cy="262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666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0"/>
          <p:cNvSpPr/>
          <p:nvPr/>
        </p:nvSpPr>
        <p:spPr>
          <a:xfrm rot="275902">
            <a:off x="7957245" y="130817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436099" y="1216855"/>
            <a:ext cx="7865668" cy="325170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9" name="Grupo 7"/>
          <p:cNvGrpSpPr/>
          <p:nvPr/>
        </p:nvGrpSpPr>
        <p:grpSpPr>
          <a:xfrm>
            <a:off x="5793695" y="1441181"/>
            <a:ext cx="2786055" cy="2851956"/>
            <a:chOff x="8959367" y="2243285"/>
            <a:chExt cx="2952014" cy="2729264"/>
          </a:xfrm>
        </p:grpSpPr>
        <p:sp>
          <p:nvSpPr>
            <p:cNvPr id="20" name="Retângulo 19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2" name="CaixaDeTexto 21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23" name="Retângulo de cantos arredondados 5"/>
          <p:cNvSpPr/>
          <p:nvPr/>
        </p:nvSpPr>
        <p:spPr>
          <a:xfrm flipV="1">
            <a:off x="445361" y="4468559"/>
            <a:ext cx="786566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614470" y="1954386"/>
            <a:ext cx="505598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 ANSI/TIA-942 (VERAS, 2015)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Uptime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Institute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www.uptimeinstitute.org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trata de uma organização que foi fundada nos EUA, em 1993, para promover o aumento da confiabilidade e da disponibilidade de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É a organização responsável pela criação da classificação de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em camadas (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tiers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e que originou a  criação da norma ANSI/TIA-942.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441" y="1568542"/>
            <a:ext cx="2512228" cy="2623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0326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957245" y="130817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436099" y="1075705"/>
            <a:ext cx="7865668" cy="352650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5793695" y="1441181"/>
            <a:ext cx="2786055" cy="2851956"/>
            <a:chOff x="8959367" y="2243285"/>
            <a:chExt cx="2952014" cy="2729264"/>
          </a:xfrm>
        </p:grpSpPr>
        <p:sp>
          <p:nvSpPr>
            <p:cNvPr id="16" name="Retângulo 15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CaixaDeTexto 24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26" name="Retângulo de cantos arredondados 5"/>
          <p:cNvSpPr/>
          <p:nvPr/>
        </p:nvSpPr>
        <p:spPr>
          <a:xfrm flipV="1">
            <a:off x="445361" y="4602205"/>
            <a:ext cx="786566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614470" y="1222395"/>
            <a:ext cx="505598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 ANSI/TIA-942 (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Telecommunications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infrastructure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datacenters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de 2005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Define os </a:t>
            </a:r>
            <a:r>
              <a:rPr lang="pt-BR" sz="1400" b="1" dirty="0">
                <a:solidFill>
                  <a:srgbClr val="0070C0"/>
                </a:solidFill>
              </a:rPr>
              <a:t>requisitos mínimos da infraestrutura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telecomunicações de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salas de computadores;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Trata das </a:t>
            </a:r>
            <a:r>
              <a:rPr lang="pt-BR" sz="1400" b="1" dirty="0">
                <a:solidFill>
                  <a:srgbClr val="0070C0"/>
                </a:solidFill>
              </a:rPr>
              <a:t>instalações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considera diversos aspectos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incluindo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layout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espaço físico necessário, infraestrutura de cabeamento, aspectos mecânicos e elétricos;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norma ANSI/TIA-942 indica os requisitos desde a construção até a pronta ativação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</a:t>
            </a:r>
            <a:r>
              <a:rPr lang="pt-BR" sz="1400" b="1" dirty="0">
                <a:solidFill>
                  <a:srgbClr val="0070C0"/>
                </a:solidFill>
              </a:rPr>
              <a:t>classificação em camadas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níveis de disponibilidade é a principal contribuição da norma.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441" y="1568542"/>
            <a:ext cx="2512228" cy="2623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7713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957245" y="130817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436099" y="1075705"/>
            <a:ext cx="7865668" cy="352650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5793695" y="1441181"/>
            <a:ext cx="2786055" cy="2851956"/>
            <a:chOff x="8959367" y="2243285"/>
            <a:chExt cx="2952014" cy="2729264"/>
          </a:xfrm>
        </p:grpSpPr>
        <p:sp>
          <p:nvSpPr>
            <p:cNvPr id="16" name="Retângulo 15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CaixaDeTexto 24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26" name="Retângulo de cantos arredondados 5"/>
          <p:cNvSpPr/>
          <p:nvPr/>
        </p:nvSpPr>
        <p:spPr>
          <a:xfrm flipV="1">
            <a:off x="445361" y="4602205"/>
            <a:ext cx="786566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614470" y="1222395"/>
            <a:ext cx="505598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Norma ANSI/TIA-942 (VERAS, 2015)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Principais componentes da arquitetura do datacenter: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Entrance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Room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(ER):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Sala de entrada. Espaço de interconexão entre o cabeamento estruturado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o cabeamento proveniente das operadoras de telecomunicações;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Main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Distribution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Area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(MDA):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onde se encontra a conexão central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de onde se distribui o cabeamento estruturado, incluindo roteadores e 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backbone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Horizontal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Distribution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Area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(HDA):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Área utilizada para conexão com a área de equipamentos. Inclui o 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cross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connect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horizontal e equipamentos intermediários. Inclui switches LAN/SAN/KVM.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441" y="1568542"/>
            <a:ext cx="2512228" cy="2623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814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957245" y="130817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436099" y="1075705"/>
            <a:ext cx="7865668" cy="352650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5793695" y="1441181"/>
            <a:ext cx="2786055" cy="2851956"/>
            <a:chOff x="8959367" y="2243285"/>
            <a:chExt cx="2952014" cy="2729264"/>
          </a:xfrm>
        </p:grpSpPr>
        <p:sp>
          <p:nvSpPr>
            <p:cNvPr id="16" name="Retângulo 15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CaixaDeTexto 24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26" name="Retângulo de cantos arredondados 5"/>
          <p:cNvSpPr/>
          <p:nvPr/>
        </p:nvSpPr>
        <p:spPr>
          <a:xfrm flipV="1">
            <a:off x="445361" y="4602205"/>
            <a:ext cx="786566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832515" y="1567048"/>
            <a:ext cx="480159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Norma ANSI/TIA-942 (VERAS, 2015)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Principais componentes da arquitetura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segundo a norma: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Zone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Distribution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Area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(ZDA):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Ponto de interconexão opcional do cabeamento horizontal. Provê flexibilidade para 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Fica entre o HDA e o EDA;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Equipment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Distribution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Area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(EDA):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Área destinada aos equipamentos terminais (servidores, 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storages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unidades de fita) e os equipamentos de rede. Incluem r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acks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gabinetes.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441" y="1568542"/>
            <a:ext cx="2512228" cy="2623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0082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0"/>
          <p:cNvSpPr/>
          <p:nvPr/>
        </p:nvSpPr>
        <p:spPr>
          <a:xfrm rot="275902">
            <a:off x="7866708" y="1249626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662099" y="1125088"/>
            <a:ext cx="7571251" cy="327233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de cantos arredondados 5"/>
          <p:cNvSpPr/>
          <p:nvPr/>
        </p:nvSpPr>
        <p:spPr>
          <a:xfrm flipV="1">
            <a:off x="671361" y="4397422"/>
            <a:ext cx="7571251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rupo 7"/>
          <p:cNvGrpSpPr/>
          <p:nvPr/>
        </p:nvGrpSpPr>
        <p:grpSpPr>
          <a:xfrm>
            <a:off x="5937484" y="1382630"/>
            <a:ext cx="2554181" cy="2788690"/>
            <a:chOff x="8959367" y="2243285"/>
            <a:chExt cx="2952014" cy="2729264"/>
          </a:xfrm>
        </p:grpSpPr>
        <p:sp>
          <p:nvSpPr>
            <p:cNvPr id="21" name="Retângulo 20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4" name="CaixaDeTexto 23"/>
          <p:cNvSpPr txBox="1"/>
          <p:nvPr/>
        </p:nvSpPr>
        <p:spPr>
          <a:xfrm>
            <a:off x="1141886" y="1528400"/>
            <a:ext cx="442372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 ANSI/TIA-942 (VERAS, 2015) 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Principais componentes da arquitetura do datacenter:</a:t>
            </a:r>
          </a:p>
          <a:p>
            <a:pPr marL="741363" lvl="1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Entrance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Room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(ER);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1363" lvl="1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Main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Distribution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Area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(MDA);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1363" lvl="1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Horizontal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Distribution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Area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(HDA);</a:t>
            </a:r>
            <a:endParaRPr lang="pt-BR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1363" lvl="1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Zone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Distribution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Area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(ZDA);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1363" lvl="1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Equipment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Distribution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Area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(EDA).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161" y="1520578"/>
            <a:ext cx="2295407" cy="253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9834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0"/>
            <a:ext cx="3876675" cy="51435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227269" y="2630766"/>
            <a:ext cx="2396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i="1" dirty="0">
                <a:solidFill>
                  <a:srgbClr val="157D64"/>
                </a:solidFill>
              </a:rPr>
              <a:t>GESTÃO DE INFRAESTRUTURA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227267" y="2868628"/>
            <a:ext cx="4710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Aula 3: Datacenter</a:t>
            </a:r>
          </a:p>
        </p:txBody>
      </p:sp>
    </p:spTree>
    <p:extLst>
      <p:ext uri="{BB962C8B-B14F-4D97-AF65-F5344CB8AC3E}">
        <p14:creationId xmlns:p14="http://schemas.microsoft.com/office/powerpoint/2010/main" val="277924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/>
          <p:cNvSpPr/>
          <p:nvPr/>
        </p:nvSpPr>
        <p:spPr>
          <a:xfrm>
            <a:off x="2220536" y="439351"/>
            <a:ext cx="5933944" cy="456681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-404043" y="800623"/>
            <a:ext cx="246157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1363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Entrance </a:t>
            </a:r>
            <a:r>
              <a:rPr lang="pt-BR" sz="16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Room</a:t>
            </a:r>
            <a:r>
              <a:rPr lang="pt-BR" sz="1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(ER);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1363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6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Main</a:t>
            </a:r>
            <a:r>
              <a:rPr lang="pt-BR" sz="1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6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Distribution</a:t>
            </a:r>
            <a:r>
              <a:rPr lang="pt-BR" sz="1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6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Area</a:t>
            </a: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(MDA);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1363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Horizontal </a:t>
            </a:r>
            <a:r>
              <a:rPr lang="pt-BR" sz="16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Distribution</a:t>
            </a:r>
            <a:r>
              <a:rPr lang="pt-BR" sz="1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6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Area</a:t>
            </a: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(HDA);</a:t>
            </a:r>
            <a:endParaRPr lang="pt-BR" sz="16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1363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Zone </a:t>
            </a:r>
            <a:r>
              <a:rPr lang="pt-BR" sz="16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Distribution</a:t>
            </a:r>
            <a:r>
              <a:rPr lang="pt-BR" sz="1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6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Area</a:t>
            </a: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(ZDA);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1363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6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Equipment</a:t>
            </a:r>
            <a:r>
              <a:rPr lang="pt-BR" sz="1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6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Distribution</a:t>
            </a:r>
            <a:r>
              <a:rPr lang="pt-BR" sz="1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6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Area</a:t>
            </a: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(EDA).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2776865" y="0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44"/>
          <a:stretch/>
        </p:blipFill>
        <p:spPr bwMode="auto">
          <a:xfrm>
            <a:off x="2416338" y="338554"/>
            <a:ext cx="5651337" cy="4784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9718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8269216" y="130817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302453" y="1075705"/>
            <a:ext cx="8278836" cy="352650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6105666" y="1441181"/>
            <a:ext cx="2786055" cy="2851956"/>
            <a:chOff x="8959367" y="2243285"/>
            <a:chExt cx="2952014" cy="2729264"/>
          </a:xfrm>
        </p:grpSpPr>
        <p:sp>
          <p:nvSpPr>
            <p:cNvPr id="15" name="Retângulo 1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CaixaDeTexto 24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26" name="Retângulo de cantos arredondados 5"/>
          <p:cNvSpPr/>
          <p:nvPr/>
        </p:nvSpPr>
        <p:spPr>
          <a:xfrm flipV="1">
            <a:off x="311715" y="4602204"/>
            <a:ext cx="8269574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469055" y="1188716"/>
            <a:ext cx="5596421" cy="3377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Norma ANSI/TIA-942 (VERAS, 2015) </a:t>
            </a:r>
          </a:p>
          <a:p>
            <a:pPr>
              <a:spcBef>
                <a:spcPts val="0"/>
              </a:spcBef>
              <a:spcAft>
                <a:spcPts val="3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Camadas (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tiers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): A norma define a classificação dos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em quatro níveis independentes, chamados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tiers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(camadas), considerando arquitetura e estrutura, telecomunicações, aspectos mecânicos e elétricos. 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TIER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1 - Básico: 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Neste modelo, não existe redundância nas rotas físicas e lógicas. Prevê a distribuição de energia elétrica para atender à carga sem redundância. A falha elétrica pode causar interrupção parcial ou total das operações.</a:t>
            </a:r>
          </a:p>
          <a:p>
            <a:pPr marL="541338" lvl="1" indent="-274638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Pontos de falha: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 de energia da concessionária no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 na central operadora de telecomunicações. Falha de equipamento da operadora. Falha nos roteadores ou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switches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quando não redundantes. Qualquer catástrofe nos caminhos de interligação ou nas áreas ER, MDA, HDA, ZDA e EDA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541338" lvl="1" indent="-274638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Downtime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28,8 horas/ano (equivale a 99,671%).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412" y="1568542"/>
            <a:ext cx="2512228" cy="2623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070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8269216" y="1418934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302453" y="1005840"/>
            <a:ext cx="8278836" cy="3770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Grupo 7"/>
          <p:cNvGrpSpPr/>
          <p:nvPr/>
        </p:nvGrpSpPr>
        <p:grpSpPr>
          <a:xfrm>
            <a:off x="6105666" y="1551938"/>
            <a:ext cx="2786055" cy="2851956"/>
            <a:chOff x="8959367" y="2243285"/>
            <a:chExt cx="2952014" cy="2729264"/>
          </a:xfrm>
        </p:grpSpPr>
        <p:sp>
          <p:nvSpPr>
            <p:cNvPr id="23" name="Retângulo 22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5" name="CaixaDeTexto 24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26" name="Retângulo de cantos arredondados 5"/>
          <p:cNvSpPr/>
          <p:nvPr/>
        </p:nvSpPr>
        <p:spPr>
          <a:xfrm flipV="1">
            <a:off x="311715" y="4776267"/>
            <a:ext cx="8269574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384647" y="1061637"/>
            <a:ext cx="5672277" cy="365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Norma ANSI/TIA-942 (VERAS, 2015) </a:t>
            </a:r>
          </a:p>
          <a:p>
            <a:pPr marL="285750" indent="-28575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TIER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2 - Componentes redundantes: 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Os equipamentos de telecomunicações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também os da operadora de telecomunicação, assim como os comutadores LAN-SAN, devem ter os seus módulos de energia redundantes. O cabeamento do 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backbone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principal LAN e SAN, das áreas de distribuição horizontal para os switches do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backbone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deve ter cabos de cobre ou fibra redundantes. Devem ter duas caixas de acesso de telecomunicação e dois caminhos de entrada até a ER com, no mínimo, 20 metros. Deve-se prover módulos de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nobreak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redundantes em N+1. É necessário um sistema de gerador elétrico para suprir toda a carga. Não é necessário redundância na entrada do serviço de distribuição de energia. Ar-condicionado com operação 24 x 7 e incorporando redundância N+1.</a:t>
            </a:r>
          </a:p>
          <a:p>
            <a:pPr lvl="1" indent="-188913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Pontos de falha: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Falhas nos sistemas de ar-condicionado ou energia podem ocasionar defeitos em todos os outros componentes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/>
              </a:rPr>
              <a:t>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Downtime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22 horas/ano (equivale a 99,749%).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412" y="1679299"/>
            <a:ext cx="2512228" cy="2623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408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7992415" y="126597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471269" y="1054603"/>
            <a:ext cx="7865668" cy="352650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5828865" y="1398977"/>
            <a:ext cx="2786055" cy="2851956"/>
            <a:chOff x="8959367" y="2243285"/>
            <a:chExt cx="2952014" cy="2729264"/>
          </a:xfrm>
        </p:grpSpPr>
        <p:sp>
          <p:nvSpPr>
            <p:cNvPr id="14" name="Retângulo 13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6" name="CaixaDeTexto 15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17" name="Retângulo de cantos arredondados 5"/>
          <p:cNvSpPr/>
          <p:nvPr/>
        </p:nvSpPr>
        <p:spPr>
          <a:xfrm flipV="1">
            <a:off x="480531" y="4581103"/>
            <a:ext cx="786566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636319" y="1271627"/>
            <a:ext cx="51679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Norma ANSI/TIA-942 (VERAS, 2015) 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TIER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3 - Manutenção sem paradas: 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 ser atendido por, no mínimo, duas empresas de telecomunicações, com cabeamentos exclusivos.  Deve-se ter duas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com, no mínimo, 20 metros de separação, não podendo compartilhar equipamentos de telecomunicações e devem estar em zonas de proteção contra incêndios, sistemas de energia e ar-condicionado distintos. Devem prover caminhos redundantes entre a ER, as salas MDA e as salas HDA. A conexão entre as salas deve ser feita via fibra ou fios de cobre redundantes. Prover pelo menos uma redundância elétrica N+1. </a:t>
            </a:r>
          </a:p>
          <a:p>
            <a:pPr marL="625475" lvl="2" indent="-358775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Pontos de falha: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Qualquer catástrofe no MDA ou HDA irá interromper os serviços.</a:t>
            </a:r>
          </a:p>
          <a:p>
            <a:pPr marL="625475" lvl="2" indent="-358775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Downtime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1,6 horas/ano (equivale a 99,982%).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611" y="1526338"/>
            <a:ext cx="2512228" cy="2623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222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 rot="275902">
            <a:off x="8297350" y="1531478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302453" y="900284"/>
            <a:ext cx="8278836" cy="38759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7"/>
          <p:cNvGrpSpPr/>
          <p:nvPr/>
        </p:nvGrpSpPr>
        <p:grpSpPr>
          <a:xfrm>
            <a:off x="6423085" y="1664482"/>
            <a:ext cx="2496770" cy="2555828"/>
            <a:chOff x="8959367" y="2243285"/>
            <a:chExt cx="2952014" cy="2729264"/>
          </a:xfrm>
        </p:grpSpPr>
        <p:sp>
          <p:nvSpPr>
            <p:cNvPr id="14" name="Retângulo 13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6" name="CaixaDeTexto 15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17" name="Retângulo de cantos arredondados 5"/>
          <p:cNvSpPr/>
          <p:nvPr/>
        </p:nvSpPr>
        <p:spPr>
          <a:xfrm flipV="1">
            <a:off x="311715" y="4776267"/>
            <a:ext cx="8269574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363545" y="991297"/>
            <a:ext cx="603843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Norma ANSI/TIA-942 (VERAS, 2015) 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TIER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4 - Tolerante a falhas: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Todo o </a:t>
            </a:r>
            <a:r>
              <a:rPr lang="pt-BR" sz="1400" b="1" dirty="0">
                <a:solidFill>
                  <a:srgbClr val="0070C0"/>
                </a:solidFill>
              </a:rPr>
              <a:t>cabeamento deve ser redundante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além disso, deve ser protegido por dutos fechados. </a:t>
            </a:r>
            <a:r>
              <a:rPr lang="pt-BR" sz="1400" b="1" dirty="0">
                <a:solidFill>
                  <a:srgbClr val="0070C0"/>
                </a:solidFill>
              </a:rPr>
              <a:t>Os equipamentos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ativos, roteadores, modens da operadora e comutadores LAN/SAN </a:t>
            </a:r>
            <a:r>
              <a:rPr lang="pt-BR" sz="1400" b="1" dirty="0">
                <a:solidFill>
                  <a:srgbClr val="0070C0"/>
                </a:solidFill>
              </a:rPr>
              <a:t>devem ser redundantes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 duas </a:t>
            </a:r>
            <a:r>
              <a:rPr lang="pt-BR" sz="1400" b="1" dirty="0">
                <a:solidFill>
                  <a:srgbClr val="0070C0"/>
                </a:solidFill>
              </a:rPr>
              <a:t>alimentações de energia ativas e independentes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Prover comutação automática para os dispositivos de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É recomendada a criação de uma </a:t>
            </a:r>
            <a:r>
              <a:rPr lang="pt-BR" sz="1400" b="1" dirty="0">
                <a:solidFill>
                  <a:srgbClr val="0070C0"/>
                </a:solidFill>
              </a:rPr>
              <a:t>MDA secundária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que, em zonas de proteção contra incêndio, devem ser separadas e alimentadas por caminhos separados. Não é necessário um caminho duplo até o EDA. Deve-se prover </a:t>
            </a:r>
            <a:r>
              <a:rPr lang="pt-BR" sz="1400" b="1" dirty="0">
                <a:solidFill>
                  <a:srgbClr val="0070C0"/>
                </a:solidFill>
              </a:rPr>
              <a:t>disponibilidade elétrica 2 (N+1).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prédio deve ter duas alimentações de energia de empresas públicas, a partir de diferentes subestações. O sistema de ar-condicionado deve incluir múltiplas unidades com a capacidade de resfriamento combinada para manter a temperatura e a umidade relativa de áreas críticas nas condições planejadas.</a:t>
            </a:r>
          </a:p>
          <a:p>
            <a:pPr marL="541338" lvl="2" indent="-274638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Pontos de falha: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 a MDA primária falhar e não houver MDA secundária. Se a HDA primária falhar e não houver HDA secundária.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/>
              </a:rPr>
              <a:t>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Downtime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0,4 horas / ano (equivale a 99,995%).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398" y="1791843"/>
            <a:ext cx="2251375" cy="235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3879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0"/>
          <p:cNvSpPr/>
          <p:nvPr/>
        </p:nvSpPr>
        <p:spPr>
          <a:xfrm rot="275902">
            <a:off x="8314651" y="1613950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436099" y="991773"/>
            <a:ext cx="8131126" cy="36104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Grupo 7"/>
          <p:cNvGrpSpPr/>
          <p:nvPr/>
        </p:nvGrpSpPr>
        <p:grpSpPr>
          <a:xfrm>
            <a:off x="6792567" y="1746954"/>
            <a:ext cx="2144589" cy="2195317"/>
            <a:chOff x="8959367" y="2243285"/>
            <a:chExt cx="2952014" cy="2729264"/>
          </a:xfrm>
        </p:grpSpPr>
        <p:sp>
          <p:nvSpPr>
            <p:cNvPr id="15" name="Retângulo 1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7" name="Retângulo de cantos arredondados 5"/>
          <p:cNvSpPr/>
          <p:nvPr/>
        </p:nvSpPr>
        <p:spPr>
          <a:xfrm flipV="1">
            <a:off x="445361" y="4602205"/>
            <a:ext cx="786566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600093" y="1147539"/>
            <a:ext cx="6033323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Custo do </a:t>
            </a:r>
            <a:r>
              <a:rPr lang="pt-BR" sz="1400" b="1" i="1" dirty="0">
                <a:solidFill>
                  <a:srgbClr val="219D93"/>
                </a:solidFill>
              </a:rPr>
              <a:t>datacenter</a:t>
            </a:r>
            <a:r>
              <a:rPr lang="pt-BR" sz="1400" b="1" dirty="0">
                <a:solidFill>
                  <a:srgbClr val="219D93"/>
                </a:solidFill>
              </a:rPr>
              <a:t> (VERAS, 2015) </a:t>
            </a:r>
          </a:p>
          <a:p>
            <a:pPr marL="0" lvl="1" indent="0"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Ainda não existe metodologia padrão para cálculo do custo total de propriedade (TCO -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Cost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Ownership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No entanto, de uma forma geral, pode-se afirmar que o TCO de um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seja dado pela seguinte fórmula: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9" name="Retângulo 8"/>
          <p:cNvSpPr/>
          <p:nvPr/>
        </p:nvSpPr>
        <p:spPr>
          <a:xfrm>
            <a:off x="600093" y="2270080"/>
            <a:ext cx="5914241" cy="5684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1359750" y="2292692"/>
            <a:ext cx="424622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TCO (dc) =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depreciação +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Opex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 TI depreciação + TI Opex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570747" y="2887242"/>
            <a:ext cx="59435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Os custos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relacionados à construção das instalações. Equipamentos de energia e refrigeração (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depreciação e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Opex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estão separados dos custos da carga de TI (TI depreciação e TI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Opex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), que envolvem servidores,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storages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redes e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lvl="3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custo de capital (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Capex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varia largamente e depende de localização, projeto, velocidade da construção, classificação em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etc.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333" y="1837928"/>
            <a:ext cx="1961194" cy="2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0691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0"/>
          <p:cNvSpPr/>
          <p:nvPr/>
        </p:nvSpPr>
        <p:spPr>
          <a:xfrm rot="275902">
            <a:off x="7992415" y="126597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471269" y="1054603"/>
            <a:ext cx="7865668" cy="352650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Grupo 7"/>
          <p:cNvGrpSpPr/>
          <p:nvPr/>
        </p:nvGrpSpPr>
        <p:grpSpPr>
          <a:xfrm>
            <a:off x="5828865" y="1398977"/>
            <a:ext cx="2786055" cy="2851956"/>
            <a:chOff x="8959367" y="2243285"/>
            <a:chExt cx="2952014" cy="2729264"/>
          </a:xfrm>
        </p:grpSpPr>
        <p:sp>
          <p:nvSpPr>
            <p:cNvPr id="15" name="Retângulo 1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7" name="CaixaDeTexto 16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18" name="Retângulo de cantos arredondados 5"/>
          <p:cNvSpPr/>
          <p:nvPr/>
        </p:nvSpPr>
        <p:spPr>
          <a:xfrm flipV="1">
            <a:off x="480531" y="4581103"/>
            <a:ext cx="786566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757072" y="1717725"/>
            <a:ext cx="47938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Instalação e construção do </a:t>
            </a:r>
            <a:r>
              <a:rPr lang="pt-BR" sz="1400" b="1" i="1" dirty="0">
                <a:solidFill>
                  <a:srgbClr val="219D93"/>
                </a:solidFill>
              </a:rPr>
              <a:t>datacenter</a:t>
            </a:r>
            <a:r>
              <a:rPr lang="pt-BR" sz="1400" b="1" dirty="0">
                <a:solidFill>
                  <a:srgbClr val="219D93"/>
                </a:solidFill>
              </a:rPr>
              <a:t> (VERAS, 2015) </a:t>
            </a:r>
          </a:p>
          <a:p>
            <a:pPr marL="2857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deve ser instalado em local apropriado, considerando:</a:t>
            </a:r>
          </a:p>
          <a:p>
            <a:pPr marL="742950" lvl="2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Provimento de energia;</a:t>
            </a:r>
          </a:p>
          <a:p>
            <a:pPr marL="742950" lvl="2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Telecomunicações;</a:t>
            </a:r>
          </a:p>
          <a:p>
            <a:pPr marL="742950" lvl="2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Água;</a:t>
            </a:r>
          </a:p>
          <a:p>
            <a:pPr marL="742950" lvl="2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Gás; </a:t>
            </a:r>
          </a:p>
          <a:p>
            <a:pPr marL="742950" lvl="2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Qualidade do ar;</a:t>
            </a:r>
          </a:p>
          <a:p>
            <a:pPr marL="742950" lvl="2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Influências geográficas (enchentes, terremotos etc.);</a:t>
            </a:r>
          </a:p>
          <a:p>
            <a:pPr marL="742950" lvl="2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Segurança física.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340" y="1539425"/>
            <a:ext cx="2532647" cy="2603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1958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052697" y="1854424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96381" y="1041006"/>
            <a:ext cx="7900838" cy="35345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5"/>
          <p:cNvSpPr/>
          <p:nvPr/>
        </p:nvSpPr>
        <p:spPr>
          <a:xfrm flipV="1">
            <a:off x="505643" y="4575562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14483" y="1163685"/>
            <a:ext cx="517187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Tipos de provedores de serviços de TI (FREITAS, 2013) </a:t>
            </a:r>
          </a:p>
          <a:p>
            <a:pPr marL="2857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Provedores de serviços internos: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Áreas de TI reconhecidas por atenderem 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exclusivamente a uma divisão de negócio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Sua forma de trabalho é exclusiva, de acordo com cada demanda de determinada área;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2857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Provedores de serviços compartilhados: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Áreas de TI reconhecidas por atenderem a serviços corporativos comuns às áreas de negócio identificadas como áreas de apoio e que </a:t>
            </a:r>
            <a:r>
              <a:rPr lang="pt-BR" sz="1400" b="1" dirty="0">
                <a:solidFill>
                  <a:srgbClr val="0070C0"/>
                </a:solidFill>
              </a:rPr>
              <a:t>não são as mais estratégicas para o negócio.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Os serviços corporativos são entregues pelos chamados Centros  de Serviços Compartilhados (CSC); 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Exemplos ? </a:t>
            </a:r>
          </a:p>
          <a:p>
            <a:pPr marL="2857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Provedores de serviços externos: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 negócio da empresa, às vezes, requer habilidades que os provedores de serviços (interno ou CSC) não possuem e são mais facilmente entregues por fornecedores externos a um menor custo de transação. </a:t>
            </a:r>
          </a:p>
        </p:txBody>
      </p:sp>
      <p:grpSp>
        <p:nvGrpSpPr>
          <p:cNvPr id="6" name="Grupo 7"/>
          <p:cNvGrpSpPr/>
          <p:nvPr/>
        </p:nvGrpSpPr>
        <p:grpSpPr>
          <a:xfrm>
            <a:off x="5901396" y="1987428"/>
            <a:ext cx="2776259" cy="1742680"/>
            <a:chOff x="8959367" y="2243285"/>
            <a:chExt cx="2952014" cy="2729264"/>
          </a:xfrm>
        </p:grpSpPr>
        <p:sp>
          <p:nvSpPr>
            <p:cNvPr id="7" name="Retângulo 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Utilização de infraestrutura de TI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835" y="2115906"/>
            <a:ext cx="2533780" cy="1494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119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Utilização de infraestrutura de TI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85" y="1014583"/>
            <a:ext cx="8161999" cy="3871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4354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101935" y="1717878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545619" y="1287191"/>
            <a:ext cx="7900838" cy="289447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5"/>
          <p:cNvSpPr/>
          <p:nvPr/>
        </p:nvSpPr>
        <p:spPr>
          <a:xfrm flipV="1">
            <a:off x="554881" y="4181665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857642" y="1503766"/>
            <a:ext cx="444679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Tipos de provedores de serviços de TI (FREITAS, 2013) 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decisão sobre que tipos de provedores de serviços serão utilizados pelo negócio da empresa envolverá os seguintes fatores a serem considerados:</a:t>
            </a:r>
          </a:p>
          <a:p>
            <a:pPr marL="2857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Custos de transação envolvidos;</a:t>
            </a:r>
          </a:p>
          <a:p>
            <a:pPr marL="2857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Custos de oportunidade;</a:t>
            </a:r>
          </a:p>
          <a:p>
            <a:pPr marL="2857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Riscos do negócio associados;</a:t>
            </a:r>
          </a:p>
          <a:p>
            <a:pPr marL="2857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Complexidade da execução dos serviços;</a:t>
            </a:r>
          </a:p>
          <a:p>
            <a:pPr marL="2857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Habilidade das áreas internas em entregar os serviços;</a:t>
            </a:r>
          </a:p>
          <a:p>
            <a:pPr marL="2857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Frequência de realização dos serviços;</a:t>
            </a:r>
          </a:p>
          <a:p>
            <a:pPr marL="2857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Cenários estratégicos e econômicos do mercado.</a:t>
            </a:r>
          </a:p>
        </p:txBody>
      </p:sp>
      <p:grpSp>
        <p:nvGrpSpPr>
          <p:cNvPr id="6" name="Grupo 7"/>
          <p:cNvGrpSpPr/>
          <p:nvPr/>
        </p:nvGrpSpPr>
        <p:grpSpPr>
          <a:xfrm>
            <a:off x="5598944" y="1850882"/>
            <a:ext cx="3127950" cy="1841153"/>
            <a:chOff x="8959367" y="2243285"/>
            <a:chExt cx="2952014" cy="2729264"/>
          </a:xfrm>
        </p:grpSpPr>
        <p:sp>
          <p:nvSpPr>
            <p:cNvPr id="7" name="Retângulo 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369784" y="561729"/>
            <a:ext cx="6122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Utilização de infraestrutura de TI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972" y="1987226"/>
            <a:ext cx="2925176" cy="1599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0220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369785" y="561729"/>
            <a:ext cx="1662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Temas desta aula</a:t>
            </a:r>
          </a:p>
        </p:txBody>
      </p:sp>
      <p:pic>
        <p:nvPicPr>
          <p:cNvPr id="6" name="Picture 2" descr="http://www.marketingmattersinbound.com/wp-content/uploads/2014/03/shutterstock_164801765.jp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10029" y="0"/>
            <a:ext cx="483397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2425523557"/>
              </p:ext>
            </p:extLst>
          </p:nvPr>
        </p:nvGraphicFramePr>
        <p:xfrm>
          <a:off x="788692" y="1991458"/>
          <a:ext cx="3904604" cy="1160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0755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/>
          <a:stretch/>
        </p:blipFill>
        <p:spPr>
          <a:xfrm>
            <a:off x="4772967" y="0"/>
            <a:ext cx="4371033" cy="51435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879233" y="1540413"/>
            <a:ext cx="5331654" cy="22344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211142" y="1780490"/>
            <a:ext cx="46678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Vídeo Técnico Datacenter IPLAN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Disponível em:  &lt;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https://www.youtube.com/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watch?v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=iCiwEkl7C-8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&gt;.   Acesso em: 18 de nov.2016.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se planeja a infraestrutura de TI para as Olimpíadas 2016?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Disponível em: &lt;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https://www.youtube.com/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watch?v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=x7g02JmDca8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&gt;.  Acesso em: 18 de nov.2016.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69786" y="561729"/>
            <a:ext cx="1135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Saiba mais</a:t>
            </a:r>
          </a:p>
        </p:txBody>
      </p:sp>
    </p:spTree>
    <p:extLst>
      <p:ext uri="{BB962C8B-B14F-4D97-AF65-F5344CB8AC3E}">
        <p14:creationId xmlns:p14="http://schemas.microsoft.com/office/powerpoint/2010/main" val="1041780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0"/>
            <a:ext cx="3876675" cy="51435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2" name="Grupo 11"/>
          <p:cNvGrpSpPr/>
          <p:nvPr/>
        </p:nvGrpSpPr>
        <p:grpSpPr>
          <a:xfrm>
            <a:off x="3262604" y="4571998"/>
            <a:ext cx="2195224" cy="461665"/>
            <a:chOff x="3262604" y="4571998"/>
            <a:chExt cx="2195224" cy="461665"/>
          </a:xfrm>
        </p:grpSpPr>
        <p:sp>
          <p:nvSpPr>
            <p:cNvPr id="23" name="CaixaDeTexto 22"/>
            <p:cNvSpPr txBox="1"/>
            <p:nvPr/>
          </p:nvSpPr>
          <p:spPr>
            <a:xfrm>
              <a:off x="3574476" y="4571998"/>
              <a:ext cx="1883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</a:rPr>
                <a:t>AVANCE PARA FINALIZAR A APRESENTAÇÃO.</a:t>
              </a:r>
            </a:p>
          </p:txBody>
        </p:sp>
        <p:pic>
          <p:nvPicPr>
            <p:cNvPr id="24" name="Picture 2" descr="attention, message icon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2604" y="4623964"/>
              <a:ext cx="378514" cy="378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upo 1"/>
          <p:cNvGrpSpPr/>
          <p:nvPr/>
        </p:nvGrpSpPr>
        <p:grpSpPr>
          <a:xfrm>
            <a:off x="-28575" y="4982"/>
            <a:ext cx="5114925" cy="5143499"/>
            <a:chOff x="-28575" y="19050"/>
            <a:chExt cx="5114925" cy="5143499"/>
          </a:xfrm>
        </p:grpSpPr>
        <p:grpSp>
          <p:nvGrpSpPr>
            <p:cNvPr id="26" name="Grupo 9"/>
            <p:cNvGrpSpPr/>
            <p:nvPr/>
          </p:nvGrpSpPr>
          <p:grpSpPr>
            <a:xfrm>
              <a:off x="-28575" y="19050"/>
              <a:ext cx="5114925" cy="5143499"/>
              <a:chOff x="0" y="0"/>
              <a:chExt cx="5114925" cy="5143499"/>
            </a:xfrm>
          </p:grpSpPr>
          <p:grpSp>
            <p:nvGrpSpPr>
              <p:cNvPr id="29" name="Grupo 6"/>
              <p:cNvGrpSpPr/>
              <p:nvPr/>
            </p:nvGrpSpPr>
            <p:grpSpPr>
              <a:xfrm>
                <a:off x="0" y="0"/>
                <a:ext cx="5114925" cy="5143499"/>
                <a:chOff x="0" y="0"/>
                <a:chExt cx="5114925" cy="5143499"/>
              </a:xfrm>
            </p:grpSpPr>
            <p:sp>
              <p:nvSpPr>
                <p:cNvPr id="31" name="Pentágono 2"/>
                <p:cNvSpPr/>
                <p:nvPr/>
              </p:nvSpPr>
              <p:spPr>
                <a:xfrm>
                  <a:off x="0" y="0"/>
                  <a:ext cx="5114925" cy="5143499"/>
                </a:xfrm>
                <a:custGeom>
                  <a:avLst/>
                  <a:gdLst>
                    <a:gd name="connsiteX0" fmla="*/ 0 w 5076825"/>
                    <a:gd name="connsiteY0" fmla="*/ 0 h 5143499"/>
                    <a:gd name="connsiteX1" fmla="*/ 2652692 w 5076825"/>
                    <a:gd name="connsiteY1" fmla="*/ 0 h 5143499"/>
                    <a:gd name="connsiteX2" fmla="*/ 5076825 w 5076825"/>
                    <a:gd name="connsiteY2" fmla="*/ 2571750 h 5143499"/>
                    <a:gd name="connsiteX3" fmla="*/ 2652692 w 5076825"/>
                    <a:gd name="connsiteY3" fmla="*/ 5143499 h 5143499"/>
                    <a:gd name="connsiteX4" fmla="*/ 0 w 5076825"/>
                    <a:gd name="connsiteY4" fmla="*/ 5143499 h 5143499"/>
                    <a:gd name="connsiteX5" fmla="*/ 0 w 5076825"/>
                    <a:gd name="connsiteY5" fmla="*/ 0 h 5143499"/>
                    <a:gd name="connsiteX0" fmla="*/ 0 w 5076825"/>
                    <a:gd name="connsiteY0" fmla="*/ 0 h 5143499"/>
                    <a:gd name="connsiteX1" fmla="*/ 2652692 w 5076825"/>
                    <a:gd name="connsiteY1" fmla="*/ 0 h 5143499"/>
                    <a:gd name="connsiteX2" fmla="*/ 5076825 w 5076825"/>
                    <a:gd name="connsiteY2" fmla="*/ 2571750 h 5143499"/>
                    <a:gd name="connsiteX3" fmla="*/ 2538392 w 5076825"/>
                    <a:gd name="connsiteY3" fmla="*/ 5143499 h 5143499"/>
                    <a:gd name="connsiteX4" fmla="*/ 0 w 5076825"/>
                    <a:gd name="connsiteY4" fmla="*/ 5143499 h 5143499"/>
                    <a:gd name="connsiteX5" fmla="*/ 0 w 5076825"/>
                    <a:gd name="connsiteY5" fmla="*/ 0 h 5143499"/>
                    <a:gd name="connsiteX0" fmla="*/ 0 w 5114925"/>
                    <a:gd name="connsiteY0" fmla="*/ 0 h 5143499"/>
                    <a:gd name="connsiteX1" fmla="*/ 2652692 w 5114925"/>
                    <a:gd name="connsiteY1" fmla="*/ 0 h 5143499"/>
                    <a:gd name="connsiteX2" fmla="*/ 5114925 w 5114925"/>
                    <a:gd name="connsiteY2" fmla="*/ 2486025 h 5143499"/>
                    <a:gd name="connsiteX3" fmla="*/ 2538392 w 5114925"/>
                    <a:gd name="connsiteY3" fmla="*/ 5143499 h 5143499"/>
                    <a:gd name="connsiteX4" fmla="*/ 0 w 5114925"/>
                    <a:gd name="connsiteY4" fmla="*/ 5143499 h 5143499"/>
                    <a:gd name="connsiteX5" fmla="*/ 0 w 5114925"/>
                    <a:gd name="connsiteY5" fmla="*/ 0 h 5143499"/>
                    <a:gd name="connsiteX0" fmla="*/ 0 w 5114925"/>
                    <a:gd name="connsiteY0" fmla="*/ 0 h 5143499"/>
                    <a:gd name="connsiteX1" fmla="*/ 2681267 w 5114925"/>
                    <a:gd name="connsiteY1" fmla="*/ 0 h 5143499"/>
                    <a:gd name="connsiteX2" fmla="*/ 5114925 w 5114925"/>
                    <a:gd name="connsiteY2" fmla="*/ 2486025 h 5143499"/>
                    <a:gd name="connsiteX3" fmla="*/ 2538392 w 5114925"/>
                    <a:gd name="connsiteY3" fmla="*/ 5143499 h 5143499"/>
                    <a:gd name="connsiteX4" fmla="*/ 0 w 5114925"/>
                    <a:gd name="connsiteY4" fmla="*/ 5143499 h 5143499"/>
                    <a:gd name="connsiteX5" fmla="*/ 0 w 5114925"/>
                    <a:gd name="connsiteY5" fmla="*/ 0 h 5143499"/>
                    <a:gd name="connsiteX0" fmla="*/ 0 w 5114925"/>
                    <a:gd name="connsiteY0" fmla="*/ 0 h 5143499"/>
                    <a:gd name="connsiteX1" fmla="*/ 2633642 w 5114925"/>
                    <a:gd name="connsiteY1" fmla="*/ 0 h 5143499"/>
                    <a:gd name="connsiteX2" fmla="*/ 5114925 w 5114925"/>
                    <a:gd name="connsiteY2" fmla="*/ 2486025 h 5143499"/>
                    <a:gd name="connsiteX3" fmla="*/ 2538392 w 5114925"/>
                    <a:gd name="connsiteY3" fmla="*/ 5143499 h 5143499"/>
                    <a:gd name="connsiteX4" fmla="*/ 0 w 5114925"/>
                    <a:gd name="connsiteY4" fmla="*/ 5143499 h 5143499"/>
                    <a:gd name="connsiteX5" fmla="*/ 0 w 5114925"/>
                    <a:gd name="connsiteY5" fmla="*/ 0 h 5143499"/>
                    <a:gd name="connsiteX0" fmla="*/ 0 w 5114925"/>
                    <a:gd name="connsiteY0" fmla="*/ 0 h 5143499"/>
                    <a:gd name="connsiteX1" fmla="*/ 2662217 w 5114925"/>
                    <a:gd name="connsiteY1" fmla="*/ 0 h 5143499"/>
                    <a:gd name="connsiteX2" fmla="*/ 5114925 w 5114925"/>
                    <a:gd name="connsiteY2" fmla="*/ 2486025 h 5143499"/>
                    <a:gd name="connsiteX3" fmla="*/ 2538392 w 5114925"/>
                    <a:gd name="connsiteY3" fmla="*/ 5143499 h 5143499"/>
                    <a:gd name="connsiteX4" fmla="*/ 0 w 5114925"/>
                    <a:gd name="connsiteY4" fmla="*/ 5143499 h 5143499"/>
                    <a:gd name="connsiteX5" fmla="*/ 0 w 5114925"/>
                    <a:gd name="connsiteY5" fmla="*/ 0 h 5143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14925" h="5143499">
                      <a:moveTo>
                        <a:pt x="0" y="0"/>
                      </a:moveTo>
                      <a:lnTo>
                        <a:pt x="2662217" y="0"/>
                      </a:lnTo>
                      <a:lnTo>
                        <a:pt x="5114925" y="2486025"/>
                      </a:lnTo>
                      <a:lnTo>
                        <a:pt x="2538392" y="5143499"/>
                      </a:lnTo>
                      <a:lnTo>
                        <a:pt x="0" y="51434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668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2" name="Retângulo 5"/>
                <p:cNvSpPr/>
                <p:nvPr/>
              </p:nvSpPr>
              <p:spPr>
                <a:xfrm>
                  <a:off x="2" y="671316"/>
                  <a:ext cx="3824620" cy="508096"/>
                </a:xfrm>
                <a:custGeom>
                  <a:avLst/>
                  <a:gdLst>
                    <a:gd name="connsiteX0" fmla="*/ 0 w 4381500"/>
                    <a:gd name="connsiteY0" fmla="*/ 0 h 676275"/>
                    <a:gd name="connsiteX1" fmla="*/ 4381500 w 4381500"/>
                    <a:gd name="connsiteY1" fmla="*/ 0 h 676275"/>
                    <a:gd name="connsiteX2" fmla="*/ 4381500 w 4381500"/>
                    <a:gd name="connsiteY2" fmla="*/ 676275 h 676275"/>
                    <a:gd name="connsiteX3" fmla="*/ 0 w 4381500"/>
                    <a:gd name="connsiteY3" fmla="*/ 676275 h 676275"/>
                    <a:gd name="connsiteX4" fmla="*/ 0 w 4381500"/>
                    <a:gd name="connsiteY4" fmla="*/ 0 h 676275"/>
                    <a:gd name="connsiteX0" fmla="*/ 0 w 4381500"/>
                    <a:gd name="connsiteY0" fmla="*/ 0 h 676275"/>
                    <a:gd name="connsiteX1" fmla="*/ 3752850 w 4381500"/>
                    <a:gd name="connsiteY1" fmla="*/ 0 h 676275"/>
                    <a:gd name="connsiteX2" fmla="*/ 4381500 w 4381500"/>
                    <a:gd name="connsiteY2" fmla="*/ 676275 h 676275"/>
                    <a:gd name="connsiteX3" fmla="*/ 0 w 4381500"/>
                    <a:gd name="connsiteY3" fmla="*/ 676275 h 676275"/>
                    <a:gd name="connsiteX4" fmla="*/ 0 w 4381500"/>
                    <a:gd name="connsiteY4" fmla="*/ 0 h 676275"/>
                    <a:gd name="connsiteX0" fmla="*/ 0 w 4381500"/>
                    <a:gd name="connsiteY0" fmla="*/ 0 h 676275"/>
                    <a:gd name="connsiteX1" fmla="*/ 3724275 w 4381500"/>
                    <a:gd name="connsiteY1" fmla="*/ 9525 h 676275"/>
                    <a:gd name="connsiteX2" fmla="*/ 4381500 w 4381500"/>
                    <a:gd name="connsiteY2" fmla="*/ 676275 h 676275"/>
                    <a:gd name="connsiteX3" fmla="*/ 0 w 4381500"/>
                    <a:gd name="connsiteY3" fmla="*/ 676275 h 676275"/>
                    <a:gd name="connsiteX4" fmla="*/ 0 w 4381500"/>
                    <a:gd name="connsiteY4" fmla="*/ 0 h 676275"/>
                    <a:gd name="connsiteX0" fmla="*/ 0 w 4381500"/>
                    <a:gd name="connsiteY0" fmla="*/ 0 h 676275"/>
                    <a:gd name="connsiteX1" fmla="*/ 3733800 w 4381500"/>
                    <a:gd name="connsiteY1" fmla="*/ 0 h 676275"/>
                    <a:gd name="connsiteX2" fmla="*/ 4381500 w 4381500"/>
                    <a:gd name="connsiteY2" fmla="*/ 676275 h 676275"/>
                    <a:gd name="connsiteX3" fmla="*/ 0 w 4381500"/>
                    <a:gd name="connsiteY3" fmla="*/ 676275 h 676275"/>
                    <a:gd name="connsiteX4" fmla="*/ 0 w 4381500"/>
                    <a:gd name="connsiteY4" fmla="*/ 0 h 676275"/>
                    <a:gd name="connsiteX0" fmla="*/ 0 w 4381500"/>
                    <a:gd name="connsiteY0" fmla="*/ 0 h 676275"/>
                    <a:gd name="connsiteX1" fmla="*/ 3705225 w 4381500"/>
                    <a:gd name="connsiteY1" fmla="*/ 0 h 676275"/>
                    <a:gd name="connsiteX2" fmla="*/ 4381500 w 4381500"/>
                    <a:gd name="connsiteY2" fmla="*/ 676275 h 676275"/>
                    <a:gd name="connsiteX3" fmla="*/ 0 w 4381500"/>
                    <a:gd name="connsiteY3" fmla="*/ 676275 h 676275"/>
                    <a:gd name="connsiteX4" fmla="*/ 0 w 4381500"/>
                    <a:gd name="connsiteY4" fmla="*/ 0 h 676275"/>
                    <a:gd name="connsiteX0" fmla="*/ 0 w 4333875"/>
                    <a:gd name="connsiteY0" fmla="*/ 0 h 688953"/>
                    <a:gd name="connsiteX1" fmla="*/ 3705225 w 4333875"/>
                    <a:gd name="connsiteY1" fmla="*/ 0 h 688953"/>
                    <a:gd name="connsiteX2" fmla="*/ 4333875 w 4333875"/>
                    <a:gd name="connsiteY2" fmla="*/ 688953 h 688953"/>
                    <a:gd name="connsiteX3" fmla="*/ 0 w 4333875"/>
                    <a:gd name="connsiteY3" fmla="*/ 676275 h 688953"/>
                    <a:gd name="connsiteX4" fmla="*/ 0 w 4333875"/>
                    <a:gd name="connsiteY4" fmla="*/ 0 h 688953"/>
                    <a:gd name="connsiteX0" fmla="*/ 0 w 4333875"/>
                    <a:gd name="connsiteY0" fmla="*/ 0 h 688953"/>
                    <a:gd name="connsiteX1" fmla="*/ 3867150 w 4333875"/>
                    <a:gd name="connsiteY1" fmla="*/ 50711 h 688953"/>
                    <a:gd name="connsiteX2" fmla="*/ 4333875 w 4333875"/>
                    <a:gd name="connsiteY2" fmla="*/ 688953 h 688953"/>
                    <a:gd name="connsiteX3" fmla="*/ 0 w 4333875"/>
                    <a:gd name="connsiteY3" fmla="*/ 676275 h 688953"/>
                    <a:gd name="connsiteX4" fmla="*/ 0 w 4333875"/>
                    <a:gd name="connsiteY4" fmla="*/ 0 h 688953"/>
                    <a:gd name="connsiteX0" fmla="*/ 0 w 4333875"/>
                    <a:gd name="connsiteY0" fmla="*/ 0 h 688953"/>
                    <a:gd name="connsiteX1" fmla="*/ 3848100 w 4333875"/>
                    <a:gd name="connsiteY1" fmla="*/ 25356 h 688953"/>
                    <a:gd name="connsiteX2" fmla="*/ 4333875 w 4333875"/>
                    <a:gd name="connsiteY2" fmla="*/ 688953 h 688953"/>
                    <a:gd name="connsiteX3" fmla="*/ 0 w 4333875"/>
                    <a:gd name="connsiteY3" fmla="*/ 676275 h 688953"/>
                    <a:gd name="connsiteX4" fmla="*/ 0 w 4333875"/>
                    <a:gd name="connsiteY4" fmla="*/ 0 h 688953"/>
                    <a:gd name="connsiteX0" fmla="*/ 0 w 4333875"/>
                    <a:gd name="connsiteY0" fmla="*/ 0 h 688953"/>
                    <a:gd name="connsiteX1" fmla="*/ 3857625 w 4333875"/>
                    <a:gd name="connsiteY1" fmla="*/ 12678 h 688953"/>
                    <a:gd name="connsiteX2" fmla="*/ 4333875 w 4333875"/>
                    <a:gd name="connsiteY2" fmla="*/ 688953 h 688953"/>
                    <a:gd name="connsiteX3" fmla="*/ 0 w 4333875"/>
                    <a:gd name="connsiteY3" fmla="*/ 676275 h 688953"/>
                    <a:gd name="connsiteX4" fmla="*/ 0 w 4333875"/>
                    <a:gd name="connsiteY4" fmla="*/ 0 h 688953"/>
                    <a:gd name="connsiteX0" fmla="*/ 0 w 4333875"/>
                    <a:gd name="connsiteY0" fmla="*/ 0 h 688953"/>
                    <a:gd name="connsiteX1" fmla="*/ 3857625 w 4333875"/>
                    <a:gd name="connsiteY1" fmla="*/ 12678 h 688953"/>
                    <a:gd name="connsiteX2" fmla="*/ 4333875 w 4333875"/>
                    <a:gd name="connsiteY2" fmla="*/ 688953 h 688953"/>
                    <a:gd name="connsiteX3" fmla="*/ 0 w 4333875"/>
                    <a:gd name="connsiteY3" fmla="*/ 676275 h 688953"/>
                    <a:gd name="connsiteX4" fmla="*/ 0 w 4333875"/>
                    <a:gd name="connsiteY4" fmla="*/ 0 h 688953"/>
                    <a:gd name="connsiteX0" fmla="*/ 0 w 4333875"/>
                    <a:gd name="connsiteY0" fmla="*/ 25356 h 714309"/>
                    <a:gd name="connsiteX1" fmla="*/ 3867150 w 4333875"/>
                    <a:gd name="connsiteY1" fmla="*/ 0 h 714309"/>
                    <a:gd name="connsiteX2" fmla="*/ 4333875 w 4333875"/>
                    <a:gd name="connsiteY2" fmla="*/ 714309 h 714309"/>
                    <a:gd name="connsiteX3" fmla="*/ 0 w 4333875"/>
                    <a:gd name="connsiteY3" fmla="*/ 701631 h 714309"/>
                    <a:gd name="connsiteX4" fmla="*/ 0 w 4333875"/>
                    <a:gd name="connsiteY4" fmla="*/ 25356 h 714309"/>
                    <a:gd name="connsiteX0" fmla="*/ 0 w 4333875"/>
                    <a:gd name="connsiteY0" fmla="*/ 0 h 688953"/>
                    <a:gd name="connsiteX1" fmla="*/ 3867150 w 4333875"/>
                    <a:gd name="connsiteY1" fmla="*/ 0 h 688953"/>
                    <a:gd name="connsiteX2" fmla="*/ 4333875 w 4333875"/>
                    <a:gd name="connsiteY2" fmla="*/ 688953 h 688953"/>
                    <a:gd name="connsiteX3" fmla="*/ 0 w 4333875"/>
                    <a:gd name="connsiteY3" fmla="*/ 676275 h 688953"/>
                    <a:gd name="connsiteX4" fmla="*/ 0 w 4333875"/>
                    <a:gd name="connsiteY4" fmla="*/ 0 h 688953"/>
                    <a:gd name="connsiteX0" fmla="*/ 0 w 4324350"/>
                    <a:gd name="connsiteY0" fmla="*/ 0 h 676275"/>
                    <a:gd name="connsiteX1" fmla="*/ 3867150 w 4324350"/>
                    <a:gd name="connsiteY1" fmla="*/ 0 h 676275"/>
                    <a:gd name="connsiteX2" fmla="*/ 4324350 w 4324350"/>
                    <a:gd name="connsiteY2" fmla="*/ 676275 h 676275"/>
                    <a:gd name="connsiteX3" fmla="*/ 0 w 4324350"/>
                    <a:gd name="connsiteY3" fmla="*/ 676275 h 676275"/>
                    <a:gd name="connsiteX4" fmla="*/ 0 w 4324350"/>
                    <a:gd name="connsiteY4" fmla="*/ 0 h 676275"/>
                    <a:gd name="connsiteX0" fmla="*/ 0 w 4324350"/>
                    <a:gd name="connsiteY0" fmla="*/ 12678 h 688953"/>
                    <a:gd name="connsiteX1" fmla="*/ 3848100 w 4324350"/>
                    <a:gd name="connsiteY1" fmla="*/ 0 h 688953"/>
                    <a:gd name="connsiteX2" fmla="*/ 4324350 w 4324350"/>
                    <a:gd name="connsiteY2" fmla="*/ 688953 h 688953"/>
                    <a:gd name="connsiteX3" fmla="*/ 0 w 4324350"/>
                    <a:gd name="connsiteY3" fmla="*/ 688953 h 688953"/>
                    <a:gd name="connsiteX4" fmla="*/ 0 w 4324350"/>
                    <a:gd name="connsiteY4" fmla="*/ 12678 h 688953"/>
                    <a:gd name="connsiteX0" fmla="*/ 0 w 4324350"/>
                    <a:gd name="connsiteY0" fmla="*/ 0 h 676275"/>
                    <a:gd name="connsiteX1" fmla="*/ 3838575 w 4324350"/>
                    <a:gd name="connsiteY1" fmla="*/ 0 h 676275"/>
                    <a:gd name="connsiteX2" fmla="*/ 4324350 w 4324350"/>
                    <a:gd name="connsiteY2" fmla="*/ 676275 h 676275"/>
                    <a:gd name="connsiteX3" fmla="*/ 0 w 4324350"/>
                    <a:gd name="connsiteY3" fmla="*/ 676275 h 676275"/>
                    <a:gd name="connsiteX4" fmla="*/ 0 w 4324350"/>
                    <a:gd name="connsiteY4" fmla="*/ 0 h 676275"/>
                    <a:gd name="connsiteX0" fmla="*/ 0 w 4324350"/>
                    <a:gd name="connsiteY0" fmla="*/ 0 h 676275"/>
                    <a:gd name="connsiteX1" fmla="*/ 3819525 w 4324350"/>
                    <a:gd name="connsiteY1" fmla="*/ 0 h 676275"/>
                    <a:gd name="connsiteX2" fmla="*/ 4324350 w 4324350"/>
                    <a:gd name="connsiteY2" fmla="*/ 676275 h 676275"/>
                    <a:gd name="connsiteX3" fmla="*/ 0 w 4324350"/>
                    <a:gd name="connsiteY3" fmla="*/ 676275 h 676275"/>
                    <a:gd name="connsiteX4" fmla="*/ 0 w 4324350"/>
                    <a:gd name="connsiteY4" fmla="*/ 0 h 676275"/>
                    <a:gd name="connsiteX0" fmla="*/ 499730 w 4324350"/>
                    <a:gd name="connsiteY0" fmla="*/ 0 h 690428"/>
                    <a:gd name="connsiteX1" fmla="*/ 3819525 w 4324350"/>
                    <a:gd name="connsiteY1" fmla="*/ 14153 h 690428"/>
                    <a:gd name="connsiteX2" fmla="*/ 4324350 w 4324350"/>
                    <a:gd name="connsiteY2" fmla="*/ 690428 h 690428"/>
                    <a:gd name="connsiteX3" fmla="*/ 0 w 4324350"/>
                    <a:gd name="connsiteY3" fmla="*/ 690428 h 690428"/>
                    <a:gd name="connsiteX4" fmla="*/ 499730 w 4324350"/>
                    <a:gd name="connsiteY4" fmla="*/ 0 h 690428"/>
                    <a:gd name="connsiteX0" fmla="*/ 499730 w 4324350"/>
                    <a:gd name="connsiteY0" fmla="*/ 0 h 676275"/>
                    <a:gd name="connsiteX1" fmla="*/ 3819525 w 4324350"/>
                    <a:gd name="connsiteY1" fmla="*/ 0 h 676275"/>
                    <a:gd name="connsiteX2" fmla="*/ 4324350 w 4324350"/>
                    <a:gd name="connsiteY2" fmla="*/ 676275 h 676275"/>
                    <a:gd name="connsiteX3" fmla="*/ 0 w 4324350"/>
                    <a:gd name="connsiteY3" fmla="*/ 676275 h 676275"/>
                    <a:gd name="connsiteX4" fmla="*/ 499730 w 4324350"/>
                    <a:gd name="connsiteY4" fmla="*/ 0 h 676275"/>
                    <a:gd name="connsiteX0" fmla="*/ 0 w 3824620"/>
                    <a:gd name="connsiteY0" fmla="*/ 0 h 690428"/>
                    <a:gd name="connsiteX1" fmla="*/ 3319795 w 3824620"/>
                    <a:gd name="connsiteY1" fmla="*/ 0 h 690428"/>
                    <a:gd name="connsiteX2" fmla="*/ 3824620 w 3824620"/>
                    <a:gd name="connsiteY2" fmla="*/ 676275 h 690428"/>
                    <a:gd name="connsiteX3" fmla="*/ 0 w 3824620"/>
                    <a:gd name="connsiteY3" fmla="*/ 690428 h 690428"/>
                    <a:gd name="connsiteX4" fmla="*/ 0 w 3824620"/>
                    <a:gd name="connsiteY4" fmla="*/ 0 h 690428"/>
                    <a:gd name="connsiteX0" fmla="*/ 0 w 3824620"/>
                    <a:gd name="connsiteY0" fmla="*/ 0 h 676277"/>
                    <a:gd name="connsiteX1" fmla="*/ 3319795 w 3824620"/>
                    <a:gd name="connsiteY1" fmla="*/ 0 h 676277"/>
                    <a:gd name="connsiteX2" fmla="*/ 3824620 w 3824620"/>
                    <a:gd name="connsiteY2" fmla="*/ 676275 h 676277"/>
                    <a:gd name="connsiteX3" fmla="*/ 0 w 3824620"/>
                    <a:gd name="connsiteY3" fmla="*/ 676277 h 676277"/>
                    <a:gd name="connsiteX4" fmla="*/ 0 w 3824620"/>
                    <a:gd name="connsiteY4" fmla="*/ 0 h 676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24620" h="676277">
                      <a:moveTo>
                        <a:pt x="0" y="0"/>
                      </a:moveTo>
                      <a:lnTo>
                        <a:pt x="3319795" y="0"/>
                      </a:lnTo>
                      <a:lnTo>
                        <a:pt x="3824620" y="676275"/>
                      </a:lnTo>
                      <a:lnTo>
                        <a:pt x="0" y="67627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1E20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rgbClr val="E1E202"/>
                    </a:solidFill>
                  </a:endParaRPr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546910" y="788384"/>
                  <a:ext cx="3209925" cy="281307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20000"/>
                    </a:spcBef>
                    <a:defRPr/>
                  </a:pPr>
                  <a:r>
                    <a:rPr lang="pt-BR" sz="1400" i="1" kern="0" dirty="0">
                      <a:solidFill>
                        <a:srgbClr val="213F5E"/>
                      </a:solidFill>
                      <a:latin typeface="+mj-lt"/>
                      <a:ea typeface="ＭＳ Ｐゴシック" charset="0"/>
                    </a:rPr>
                    <a:t>VAMOS AOS </a:t>
                  </a:r>
                  <a:r>
                    <a:rPr lang="pt-BR" sz="1400" b="1" i="1" kern="0" dirty="0">
                      <a:solidFill>
                        <a:srgbClr val="213F5E"/>
                      </a:solidFill>
                      <a:latin typeface="+mj-lt"/>
                      <a:ea typeface="ＭＳ Ｐゴシック" charset="0"/>
                    </a:rPr>
                    <a:t>PRÓXIMOS PASSOS</a:t>
                  </a:r>
                  <a:r>
                    <a:rPr lang="pt-BR" sz="1400" i="1" kern="0" dirty="0">
                      <a:solidFill>
                        <a:srgbClr val="213F5E"/>
                      </a:solidFill>
                      <a:latin typeface="+mj-lt"/>
                      <a:ea typeface="ＭＳ Ｐゴシック" charset="0"/>
                    </a:rPr>
                    <a:t>?</a:t>
                  </a:r>
                </a:p>
                <a:p>
                  <a:pPr lvl="1">
                    <a:spcBef>
                      <a:spcPct val="20000"/>
                    </a:spcBef>
                    <a:defRPr/>
                  </a:pPr>
                  <a:endParaRPr lang="pt-BR" sz="1400" kern="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ＭＳ Ｐゴシック" charset="0"/>
                  </a:endParaRPr>
                </a:p>
                <a:p>
                  <a:pPr lvl="1">
                    <a:spcBef>
                      <a:spcPts val="1200"/>
                    </a:spcBef>
                    <a:spcAft>
                      <a:spcPts val="1200"/>
                    </a:spcAft>
                  </a:pPr>
                  <a:r>
                    <a:rPr lang="pt-BR" sz="1600" dirty="0">
                      <a:solidFill>
                        <a:schemeClr val="bg1"/>
                      </a:solidFill>
                    </a:rPr>
                    <a:t>Características da computação em nuvem;</a:t>
                  </a:r>
                </a:p>
                <a:p>
                  <a:pPr lvl="1">
                    <a:spcBef>
                      <a:spcPts val="1200"/>
                    </a:spcBef>
                    <a:spcAft>
                      <a:spcPts val="1200"/>
                    </a:spcAft>
                  </a:pPr>
                  <a:r>
                    <a:rPr lang="pt-BR" sz="1600" dirty="0">
                      <a:solidFill>
                        <a:schemeClr val="bg1"/>
                      </a:solidFill>
                    </a:rPr>
                    <a:t>Benefícios e riscos da computação em nuvem;</a:t>
                  </a:r>
                </a:p>
                <a:p>
                  <a:pPr lvl="1">
                    <a:spcBef>
                      <a:spcPts val="1200"/>
                    </a:spcBef>
                    <a:spcAft>
                      <a:spcPts val="1200"/>
                    </a:spcAft>
                  </a:pPr>
                  <a:r>
                    <a:rPr lang="pt-BR" sz="1600" dirty="0">
                      <a:solidFill>
                        <a:schemeClr val="bg1"/>
                      </a:solidFill>
                    </a:rPr>
                    <a:t>Serviços de computação em nuvem.</a:t>
                  </a:r>
                </a:p>
              </p:txBody>
            </p:sp>
          </p:grpSp>
          <p:pic>
            <p:nvPicPr>
              <p:cNvPr id="30" name="Picture 2" descr="accept, check, checkmark, success icon"/>
              <p:cNvPicPr>
                <a:picLocks noChangeAspect="1" noChangeArrowheads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115" y="2333557"/>
                <a:ext cx="291867" cy="2918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accept, check, checkmark, success icon"/>
              <p:cNvPicPr>
                <a:picLocks noChangeAspect="1" noChangeArrowheads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115" y="3068116"/>
                <a:ext cx="291867" cy="2918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" name="Picture 2" descr="accept, check, checkmark, success icon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540" y="1560325"/>
              <a:ext cx="291867" cy="291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384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0"/>
          <p:cNvSpPr/>
          <p:nvPr/>
        </p:nvSpPr>
        <p:spPr>
          <a:xfrm rot="275902">
            <a:off x="7823599" y="127300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696347" y="1125409"/>
            <a:ext cx="747177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Grupo 7"/>
          <p:cNvGrpSpPr/>
          <p:nvPr/>
        </p:nvGrpSpPr>
        <p:grpSpPr>
          <a:xfrm>
            <a:off x="5660049" y="1406011"/>
            <a:ext cx="2786055" cy="2851956"/>
            <a:chOff x="8959367" y="2243285"/>
            <a:chExt cx="2952014" cy="2729264"/>
          </a:xfrm>
        </p:grpSpPr>
        <p:sp>
          <p:nvSpPr>
            <p:cNvPr id="23" name="Retângulo 22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6" name="CaixaDeTexto 5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20" name="Retângulo de cantos arredondados 5"/>
          <p:cNvSpPr/>
          <p:nvPr/>
        </p:nvSpPr>
        <p:spPr>
          <a:xfrm flipV="1">
            <a:off x="705609" y="4468561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1003302" y="1832059"/>
            <a:ext cx="448124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O que é um </a:t>
            </a:r>
            <a:r>
              <a:rPr lang="pt-BR" sz="1400" b="1" i="1" dirty="0">
                <a:solidFill>
                  <a:srgbClr val="219D93"/>
                </a:solidFill>
              </a:rPr>
              <a:t>datacenter</a:t>
            </a:r>
            <a:r>
              <a:rPr lang="pt-BR" sz="1400" b="1" dirty="0">
                <a:solidFill>
                  <a:srgbClr val="219D93"/>
                </a:solidFill>
              </a:rPr>
              <a:t>?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“Conjunto integrado de componentes de alta tecnologia que permite fornecer serviços de infraestrutura de TI, de valor agregado,  tipicamente processamento e armazenamento de dados, em larga escala, para qualquer tipo de organização. Os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suas conexões formam a infraestrutura da nuvem, quer seja pública ou privada.” (VERAS, 2015)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795" y="1535594"/>
            <a:ext cx="2528827" cy="262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8242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10"/>
          <p:cNvSpPr/>
          <p:nvPr/>
        </p:nvSpPr>
        <p:spPr>
          <a:xfrm rot="275902">
            <a:off x="7823599" y="127300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696347" y="1125409"/>
            <a:ext cx="747177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9" name="Grupo 7"/>
          <p:cNvGrpSpPr/>
          <p:nvPr/>
        </p:nvGrpSpPr>
        <p:grpSpPr>
          <a:xfrm>
            <a:off x="5660049" y="1406011"/>
            <a:ext cx="2786055" cy="2851956"/>
            <a:chOff x="8959367" y="2243285"/>
            <a:chExt cx="2952014" cy="2729264"/>
          </a:xfrm>
        </p:grpSpPr>
        <p:sp>
          <p:nvSpPr>
            <p:cNvPr id="30" name="Retângulo 29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2" name="CaixaDeTexto 31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33" name="Retângulo de cantos arredondados 5"/>
          <p:cNvSpPr/>
          <p:nvPr/>
        </p:nvSpPr>
        <p:spPr>
          <a:xfrm flipV="1">
            <a:off x="705609" y="4468561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/>
          <p:cNvSpPr txBox="1"/>
          <p:nvPr/>
        </p:nvSpPr>
        <p:spPr>
          <a:xfrm>
            <a:off x="937575" y="1658211"/>
            <a:ext cx="448124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O que é um </a:t>
            </a:r>
            <a:r>
              <a:rPr lang="pt-BR" sz="1400" b="1" i="1" dirty="0">
                <a:solidFill>
                  <a:srgbClr val="219D93"/>
                </a:solidFill>
              </a:rPr>
              <a:t>datacenter</a:t>
            </a:r>
            <a:r>
              <a:rPr lang="pt-BR" sz="1400" b="1" dirty="0">
                <a:solidFill>
                  <a:srgbClr val="219D93"/>
                </a:solidFill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Os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estão divididos em dois grandes grupos: (VERAS, 2015)</a:t>
            </a:r>
          </a:p>
          <a:p>
            <a:pPr marL="798513" lvl="1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Datacenters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empresariais (</a:t>
            </a:r>
            <a:r>
              <a:rPr lang="pt-B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eDC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Construídos normalmente dentro das instalações da empresa que o utiliza;</a:t>
            </a:r>
          </a:p>
          <a:p>
            <a:pPr marL="798513" lvl="1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Datacenters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internet (</a:t>
            </a:r>
            <a:r>
              <a:rPr lang="pt-B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iDC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Responsável pelos serviços de nuvem para terceiros. </a:t>
            </a: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795" y="1535594"/>
            <a:ext cx="2528827" cy="262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6153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0"/>
          <p:cNvSpPr/>
          <p:nvPr/>
        </p:nvSpPr>
        <p:spPr>
          <a:xfrm rot="275902">
            <a:off x="7823599" y="126597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696347" y="1125409"/>
            <a:ext cx="747177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7"/>
          <p:cNvGrpSpPr/>
          <p:nvPr/>
        </p:nvGrpSpPr>
        <p:grpSpPr>
          <a:xfrm>
            <a:off x="5634107" y="1398977"/>
            <a:ext cx="2811998" cy="2851956"/>
            <a:chOff x="8959367" y="2243285"/>
            <a:chExt cx="2952014" cy="2729264"/>
          </a:xfrm>
        </p:grpSpPr>
        <p:sp>
          <p:nvSpPr>
            <p:cNvPr id="18" name="Retângulo 1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1" name="Retângulo de cantos arredondados 5"/>
          <p:cNvSpPr/>
          <p:nvPr/>
        </p:nvSpPr>
        <p:spPr>
          <a:xfrm flipV="1">
            <a:off x="705609" y="4468561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787" y="1525907"/>
            <a:ext cx="2550661" cy="2601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CaixaDeTexto 25"/>
          <p:cNvSpPr txBox="1"/>
          <p:nvPr/>
        </p:nvSpPr>
        <p:spPr>
          <a:xfrm>
            <a:off x="937575" y="1844402"/>
            <a:ext cx="448124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O que é um </a:t>
            </a:r>
            <a:r>
              <a:rPr lang="pt-BR" sz="1400" b="1" i="1" dirty="0">
                <a:solidFill>
                  <a:srgbClr val="219D93"/>
                </a:solidFill>
              </a:rPr>
              <a:t>datacenter</a:t>
            </a:r>
            <a:r>
              <a:rPr lang="pt-BR" sz="1400" b="1" dirty="0">
                <a:solidFill>
                  <a:srgbClr val="219D93"/>
                </a:solidFill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Componentes - Os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podem ser divididos em três grandes blocos: (VERAS, 2015)</a:t>
            </a:r>
          </a:p>
          <a:p>
            <a:pPr marL="798513" lvl="1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Instalações: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físicas; equipamentos de energia; e refrigeração;</a:t>
            </a:r>
          </a:p>
          <a:p>
            <a:pPr marL="798513" lvl="1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Gerenciamento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marL="798513" lvl="1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2905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/>
          <p:cNvSpPr/>
          <p:nvPr/>
        </p:nvSpPr>
        <p:spPr>
          <a:xfrm rot="275902">
            <a:off x="7823599" y="127300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696347" y="1125409"/>
            <a:ext cx="747177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Grupo 7"/>
          <p:cNvGrpSpPr/>
          <p:nvPr/>
        </p:nvGrpSpPr>
        <p:grpSpPr>
          <a:xfrm>
            <a:off x="5660049" y="1406011"/>
            <a:ext cx="2786055" cy="2851956"/>
            <a:chOff x="8959367" y="2243285"/>
            <a:chExt cx="2952014" cy="2729264"/>
          </a:xfrm>
        </p:grpSpPr>
        <p:sp>
          <p:nvSpPr>
            <p:cNvPr id="16" name="Retângulo 15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CaixaDeTexto 17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19" name="Retângulo de cantos arredondados 5"/>
          <p:cNvSpPr/>
          <p:nvPr/>
        </p:nvSpPr>
        <p:spPr>
          <a:xfrm flipV="1">
            <a:off x="705609" y="4468561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937575" y="1658211"/>
            <a:ext cx="461999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O que é um </a:t>
            </a:r>
            <a:r>
              <a:rPr lang="pt-BR" sz="1400" b="1" i="1" dirty="0">
                <a:solidFill>
                  <a:srgbClr val="219D93"/>
                </a:solidFill>
              </a:rPr>
              <a:t>datacenter</a:t>
            </a:r>
            <a:r>
              <a:rPr lang="pt-BR" sz="1400" b="1" dirty="0">
                <a:solidFill>
                  <a:srgbClr val="219D93"/>
                </a:solidFill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Principais serviços de TI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(VERAS, 2015)</a:t>
            </a:r>
          </a:p>
          <a:p>
            <a:pPr marL="34290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Serviços de rede: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Realizados através da conexão entre os componentes  internos e deles com o mundo exterior.</a:t>
            </a:r>
          </a:p>
          <a:p>
            <a:pPr marL="741363" lvl="1" indent="-28575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conexões são feitas através da arbitragem dos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switches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marL="741363" lvl="1" indent="-28575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Os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switches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são dispositivos importantes de um projeto de conectividade IP e utilizados em várias camadas para definir a hierarquia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795" y="1535594"/>
            <a:ext cx="2528827" cy="262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4095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/>
          <p:cNvSpPr/>
          <p:nvPr/>
        </p:nvSpPr>
        <p:spPr>
          <a:xfrm rot="275902">
            <a:off x="7823599" y="125190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696347" y="1125409"/>
            <a:ext cx="747177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6" name="Grupo 7"/>
          <p:cNvGrpSpPr/>
          <p:nvPr/>
        </p:nvGrpSpPr>
        <p:grpSpPr>
          <a:xfrm>
            <a:off x="5660049" y="1384909"/>
            <a:ext cx="2786055" cy="2851956"/>
            <a:chOff x="8959367" y="2243285"/>
            <a:chExt cx="2952014" cy="2729264"/>
          </a:xfrm>
        </p:grpSpPr>
        <p:sp>
          <p:nvSpPr>
            <p:cNvPr id="27" name="Retângulo 2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9" name="CaixaDeTexto 28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30" name="Retângulo de cantos arredondados 5"/>
          <p:cNvSpPr/>
          <p:nvPr/>
        </p:nvSpPr>
        <p:spPr>
          <a:xfrm flipV="1">
            <a:off x="705609" y="4468561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/>
          <p:cNvSpPr txBox="1"/>
          <p:nvPr/>
        </p:nvSpPr>
        <p:spPr>
          <a:xfrm>
            <a:off x="1023155" y="1619828"/>
            <a:ext cx="4358910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O que é um </a:t>
            </a:r>
            <a:r>
              <a:rPr lang="pt-BR" sz="1400" b="1" i="1" dirty="0">
                <a:solidFill>
                  <a:srgbClr val="219D93"/>
                </a:solidFill>
              </a:rPr>
              <a:t>datacenter</a:t>
            </a:r>
            <a:r>
              <a:rPr lang="pt-BR" sz="1400" b="1" dirty="0">
                <a:solidFill>
                  <a:srgbClr val="219D93"/>
                </a:solidFill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Principais serviços de TI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(VERAS, 2015)</a:t>
            </a:r>
          </a:p>
          <a:p>
            <a:pPr marL="34290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 startAt="2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Serviços de segurança: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firewall, permitindo o controle da navegação do usuário, negando acesso a aplicações e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sites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desnecessários, incorporando também um sistema que permite aos gestores monitorar as atividades de cada usuário.</a:t>
            </a:r>
          </a:p>
          <a:p>
            <a:pPr marL="741363" lvl="1" indent="-28575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Incluem ainda serviços providos por sistemas de detecção de intrusão e prevenção e filtragem de pacotes. </a:t>
            </a: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795" y="1514492"/>
            <a:ext cx="2528827" cy="262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4370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0"/>
          <p:cNvSpPr/>
          <p:nvPr/>
        </p:nvSpPr>
        <p:spPr>
          <a:xfrm rot="275902">
            <a:off x="7823599" y="125190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696347" y="1125409"/>
            <a:ext cx="747177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4" name="Grupo 7"/>
          <p:cNvGrpSpPr/>
          <p:nvPr/>
        </p:nvGrpSpPr>
        <p:grpSpPr>
          <a:xfrm>
            <a:off x="5660049" y="1384909"/>
            <a:ext cx="2786055" cy="2851956"/>
            <a:chOff x="8959367" y="2243285"/>
            <a:chExt cx="2952014" cy="2729264"/>
          </a:xfrm>
        </p:grpSpPr>
        <p:sp>
          <p:nvSpPr>
            <p:cNvPr id="25" name="Retângulo 24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9" name="CaixaDeTexto 28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Características de um datacenter</a:t>
            </a:r>
          </a:p>
        </p:txBody>
      </p:sp>
      <p:sp>
        <p:nvSpPr>
          <p:cNvPr id="30" name="Retângulo de cantos arredondados 5"/>
          <p:cNvSpPr/>
          <p:nvPr/>
        </p:nvSpPr>
        <p:spPr>
          <a:xfrm flipV="1">
            <a:off x="705609" y="4468561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/>
          <p:cNvSpPr txBox="1"/>
          <p:nvPr/>
        </p:nvSpPr>
        <p:spPr>
          <a:xfrm>
            <a:off x="1023155" y="1963421"/>
            <a:ext cx="435891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O que é um </a:t>
            </a:r>
            <a:r>
              <a:rPr lang="pt-BR" sz="1400" b="1" i="1" dirty="0">
                <a:solidFill>
                  <a:srgbClr val="219D93"/>
                </a:solidFill>
              </a:rPr>
              <a:t>datacenter</a:t>
            </a:r>
            <a:r>
              <a:rPr lang="pt-BR" sz="1400" b="1" dirty="0">
                <a:solidFill>
                  <a:srgbClr val="219D93"/>
                </a:solidFill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Principais serviços de TI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(VERAS, 2015)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+mj-lt"/>
              <a:buAutoNum type="arabicPeriod" startAt="3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Processamento: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Está relacionado diretamente com o desempenho do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Envolvem os servidores, os sistemas operacionais e os processadores. </a:t>
            </a: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795" y="1514492"/>
            <a:ext cx="2528827" cy="262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1254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9007</TotalTime>
  <Words>2202</Words>
  <Application>Microsoft Office PowerPoint</Application>
  <PresentationFormat>Apresentação na tela (16:9)</PresentationFormat>
  <Paragraphs>167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Courier New</vt:lpstr>
      <vt:lpstr>Office Theme</vt:lpstr>
      <vt:lpstr>Gestão de Infraestrutura de 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Estácio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Luís Rodrigues</dc:creator>
  <cp:lastModifiedBy>Andre Braga</cp:lastModifiedBy>
  <cp:revision>560</cp:revision>
  <dcterms:created xsi:type="dcterms:W3CDTF">2014-11-17T17:44:06Z</dcterms:created>
  <dcterms:modified xsi:type="dcterms:W3CDTF">2019-02-28T19:29:10Z</dcterms:modified>
</cp:coreProperties>
</file>